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09" r:id="rId2"/>
    <p:sldId id="291" r:id="rId3"/>
    <p:sldId id="257" r:id="rId4"/>
    <p:sldId id="258" r:id="rId5"/>
    <p:sldId id="259" r:id="rId6"/>
    <p:sldId id="260" r:id="rId7"/>
    <p:sldId id="292" r:id="rId8"/>
    <p:sldId id="310" r:id="rId9"/>
    <p:sldId id="302" r:id="rId10"/>
    <p:sldId id="264" r:id="rId11"/>
    <p:sldId id="286" r:id="rId12"/>
    <p:sldId id="303" r:id="rId13"/>
    <p:sldId id="304" r:id="rId14"/>
    <p:sldId id="305" r:id="rId15"/>
    <p:sldId id="306" r:id="rId16"/>
    <p:sldId id="307" r:id="rId17"/>
    <p:sldId id="287" r:id="rId18"/>
    <p:sldId id="288" r:id="rId19"/>
    <p:sldId id="295" r:id="rId20"/>
    <p:sldId id="296" r:id="rId21"/>
    <p:sldId id="297" r:id="rId22"/>
    <p:sldId id="298" r:id="rId23"/>
    <p:sldId id="299" r:id="rId24"/>
    <p:sldId id="300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89" r:id="rId39"/>
    <p:sldId id="308" r:id="rId40"/>
    <p:sldId id="290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93" r:id="rId50"/>
    <p:sldId id="29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B0076-BD1C-4EE7-9A9E-ECF51936F05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78147-74DB-4C8F-B9B8-51641D9C1B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3DAD0-C2A3-4F3B-A400-75D442ED6379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2024C-6DB5-4A37-86A7-86E508E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66D09-2970-45AE-A0D7-9196C9AFFAFE}" type="slidenum">
              <a:rPr lang="en-US"/>
              <a:pPr/>
              <a:t>11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63E0F-F12D-4C9F-B797-8E219EB58250}" type="slidenum">
              <a:rPr lang="en-US"/>
              <a:pPr/>
              <a:t>25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3BCD0-5E3F-4AA3-92D6-B0E22472F1D6}" type="slidenum">
              <a:rPr lang="en-US"/>
              <a:pPr/>
              <a:t>26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4B539-C24A-45D7-B96C-45EFF274B136}" type="slidenum">
              <a:rPr lang="en-US"/>
              <a:pPr/>
              <a:t>27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28A14-502A-4289-8283-3DC9E0FC79C4}" type="slidenum">
              <a:rPr lang="en-US"/>
              <a:pPr/>
              <a:t>28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12031-80CE-4C60-A375-2F6225B0D771}" type="slidenum">
              <a:rPr lang="en-US"/>
              <a:pPr/>
              <a:t>29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71042-BBDF-4AFE-B04D-8245B085C603}" type="slidenum">
              <a:rPr lang="en-US"/>
              <a:pPr/>
              <a:t>30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8883C-44B5-458D-B75A-DE8F02F58D95}" type="slidenum">
              <a:rPr lang="en-US"/>
              <a:pPr/>
              <a:t>31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37AAA-0B41-43A1-BFFF-E663B0073457}" type="slidenum">
              <a:rPr lang="en-US"/>
              <a:pPr/>
              <a:t>32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EA36C-3617-4082-BE9D-B4A65C8A3971}" type="slidenum">
              <a:rPr lang="en-US"/>
              <a:pPr/>
              <a:t>33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7DBBF-039D-4175-9E8C-BBA9A2375F26}" type="slidenum">
              <a:rPr lang="en-US"/>
              <a:pPr/>
              <a:t>35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255FD-6CE7-4848-8394-6B260360AA51}" type="slidenum">
              <a:rPr lang="en-US"/>
              <a:pPr/>
              <a:t>17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EC22E-7137-4F8F-B157-F4829C5DCEF0}" type="slidenum">
              <a:rPr lang="en-US"/>
              <a:pPr/>
              <a:t>38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16BAD-8857-471B-A606-DA96CA3976BD}" type="slidenum">
              <a:rPr lang="en-US"/>
              <a:pPr/>
              <a:t>40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F77DC-B271-48D3-AB17-F68404B1683F}" type="slidenum">
              <a:rPr lang="en-US"/>
              <a:pPr/>
              <a:t>41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F08E7-4F3B-444F-B5E5-798E330F7361}" type="slidenum">
              <a:rPr lang="en-US"/>
              <a:pPr/>
              <a:t>42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8C670-80CD-49C8-AF05-B898EBB8ACAC}" type="slidenum">
              <a:rPr lang="en-US"/>
              <a:pPr/>
              <a:t>43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7B059-22D9-4CC5-B2FA-7E2E346D3BCA}" type="slidenum">
              <a:rPr lang="en-US"/>
              <a:pPr/>
              <a:t>44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385AE-C94E-4C6F-A9CB-93818A7EF385}" type="slidenum">
              <a:rPr lang="en-US"/>
              <a:pPr/>
              <a:t>45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59D6F-28E9-4BF3-A0AE-1C14ACE7E639}" type="slidenum">
              <a:rPr lang="en-US"/>
              <a:pPr/>
              <a:t>46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03358-8941-474D-B7FB-735E73D583A6}" type="slidenum">
              <a:rPr lang="en-US"/>
              <a:pPr/>
              <a:t>47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6C6DE-6CDF-4501-9EA3-D0733397EB86}" type="slidenum">
              <a:rPr lang="en-US"/>
              <a:pPr/>
              <a:t>48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BEC88-FDEC-48EF-836B-928F0CAC48F7}" type="slidenum">
              <a:rPr lang="en-US"/>
              <a:pPr/>
              <a:t>18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84A16-CA1C-41EF-951A-38F7FABE221A}" type="slidenum">
              <a:rPr lang="en-US"/>
              <a:pPr/>
              <a:t>19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0D435-13CC-4C02-95D2-4019339578A6}" type="slidenum">
              <a:rPr lang="en-US"/>
              <a:pPr/>
              <a:t>20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48D74-816B-4B08-B0E3-FEE6706F2A4A}" type="slidenum">
              <a:rPr lang="en-US"/>
              <a:pPr/>
              <a:t>21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C2904-8D16-4F4A-B832-D1257355AFC0}" type="slidenum">
              <a:rPr lang="en-US"/>
              <a:pPr/>
              <a:t>22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5C366-FB23-403E-A94C-04CA70597940}" type="slidenum">
              <a:rPr lang="en-US"/>
              <a:pPr/>
              <a:t>23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8BD1F-6191-4185-8D70-5DB8462479F9}" type="slidenum">
              <a:rPr lang="en-US"/>
              <a:pPr/>
              <a:t>24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B00A-A792-48B9-935B-860DAC1B9688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84F7-D4E0-463F-A462-86E3A19DD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B00A-A792-48B9-935B-860DAC1B9688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84F7-D4E0-463F-A462-86E3A19DD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B00A-A792-48B9-935B-860DAC1B9688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84F7-D4E0-463F-A462-86E3A19DD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29E5D44F-446B-436C-9FC7-34FACEEDB3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4184CC16-ECA4-4931-B589-ACEB2B22B8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D0E08-CE7B-41EF-8371-61B2AFA6D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B00A-A792-48B9-935B-860DAC1B9688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84F7-D4E0-463F-A462-86E3A19DD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B00A-A792-48B9-935B-860DAC1B9688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84F7-D4E0-463F-A462-86E3A19DD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B00A-A792-48B9-935B-860DAC1B9688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84F7-D4E0-463F-A462-86E3A19DD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B00A-A792-48B9-935B-860DAC1B9688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84F7-D4E0-463F-A462-86E3A19DD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B00A-A792-48B9-935B-860DAC1B9688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84F7-D4E0-463F-A462-86E3A19DD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B00A-A792-48B9-935B-860DAC1B9688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84F7-D4E0-463F-A462-86E3A19DD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B00A-A792-48B9-935B-860DAC1B9688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84F7-D4E0-463F-A462-86E3A19DD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B00A-A792-48B9-935B-860DAC1B9688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84F7-D4E0-463F-A462-86E3A19DD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9B00A-A792-48B9-935B-860DAC1B9688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484F7-D4E0-463F-A462-86E3A19DD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" Target="slide23.xml"/><Relationship Id="rId7" Type="http://schemas.openxmlformats.org/officeDocument/2006/relationships/slide" Target="slide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slide" Target="slide39.xml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42.xml"/><Relationship Id="rId7" Type="http://schemas.openxmlformats.org/officeDocument/2006/relationships/slide" Target="slide37.xml"/><Relationship Id="rId12" Type="http://schemas.openxmlformats.org/officeDocument/2006/relationships/slide" Target="slide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image" Target="../media/image12.gif"/><Relationship Id="rId5" Type="http://schemas.openxmlformats.org/officeDocument/2006/relationships/slide" Target="slide43.xml"/><Relationship Id="rId10" Type="http://schemas.openxmlformats.org/officeDocument/2006/relationships/slide" Target="slide35.xml"/><Relationship Id="rId4" Type="http://schemas.openxmlformats.org/officeDocument/2006/relationships/slide" Target="slide36.xml"/><Relationship Id="rId9" Type="http://schemas.openxmlformats.org/officeDocument/2006/relationships/slide" Target="slide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42.xml"/><Relationship Id="rId7" Type="http://schemas.openxmlformats.org/officeDocument/2006/relationships/slide" Target="slide3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image" Target="../media/image12.gif"/><Relationship Id="rId5" Type="http://schemas.openxmlformats.org/officeDocument/2006/relationships/slide" Target="slide43.xml"/><Relationship Id="rId10" Type="http://schemas.openxmlformats.org/officeDocument/2006/relationships/slide" Target="slide35.xml"/><Relationship Id="rId4" Type="http://schemas.openxmlformats.org/officeDocument/2006/relationships/slide" Target="slide36.xml"/><Relationship Id="rId9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HOLLY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8"/>
          <p:cNvSpPr>
            <a:spLocks noChangeArrowheads="1" noChangeShapeType="1" noTextEdit="1"/>
          </p:cNvSpPr>
          <p:nvPr/>
        </p:nvSpPr>
        <p:spPr bwMode="auto">
          <a:xfrm>
            <a:off x="2743200" y="1828800"/>
            <a:ext cx="6172200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FF33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BÀI GIẢNG</a:t>
            </a:r>
          </a:p>
        </p:txBody>
      </p:sp>
      <p:sp>
        <p:nvSpPr>
          <p:cNvPr id="2052" name="WordArt 9"/>
          <p:cNvSpPr>
            <a:spLocks noChangeArrowheads="1" noChangeShapeType="1" noTextEdit="1"/>
          </p:cNvSpPr>
          <p:nvPr/>
        </p:nvSpPr>
        <p:spPr bwMode="auto">
          <a:xfrm>
            <a:off x="4343400" y="3810000"/>
            <a:ext cx="2919413" cy="652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8100000" algn="ctr" rotWithShape="0">
                    <a:srgbClr val="FF33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GDCD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endParaRPr lang="en-US" sz="360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sz="3600" i="1" u="sng">
                <a:solidFill>
                  <a:srgbClr val="FF0000"/>
                </a:solidFill>
                <a:latin typeface="Times New Roman" pitchFamily="18" charset="0"/>
              </a:rPr>
              <a:t>THẢO LUẬN:</a:t>
            </a:r>
            <a:r>
              <a:rPr lang="en-US" sz="3600">
                <a:latin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3600">
                <a:latin typeface="Times New Roman" pitchFamily="18" charset="0"/>
              </a:rPr>
              <a:t>Em hãy nêu những việc làm mà em đã thực </a:t>
            </a:r>
          </a:p>
          <a:p>
            <a:pPr>
              <a:buFontTx/>
              <a:buNone/>
            </a:pPr>
            <a:r>
              <a:rPr lang="en-US" sz="3600">
                <a:latin typeface="Times New Roman" pitchFamily="18" charset="0"/>
              </a:rPr>
              <a:t>hiến đúng Hiến pháp? (ở trường, lớp…)</a:t>
            </a:r>
          </a:p>
          <a:p>
            <a:pPr>
              <a:buFontTx/>
              <a:buChar char="-"/>
            </a:pPr>
            <a:r>
              <a:rPr lang="en-US" sz="3600">
                <a:latin typeface="Times New Roman" pitchFamily="18" charset="0"/>
              </a:rPr>
              <a:t>Những việc làm mà em đã thực hiện đúng </a:t>
            </a:r>
          </a:p>
          <a:p>
            <a:pPr>
              <a:buFontTx/>
              <a:buNone/>
            </a:pPr>
            <a:r>
              <a:rPr lang="en-US" sz="3600">
                <a:latin typeface="Times New Roman" pitchFamily="18" charset="0"/>
              </a:rPr>
              <a:t>pháp luật? ( khi tham gia giao thông…)</a:t>
            </a:r>
          </a:p>
          <a:p>
            <a:pPr>
              <a:buFontTx/>
              <a:buChar char="-"/>
            </a:pPr>
            <a:r>
              <a:rPr lang="en-US" sz="3600">
                <a:latin typeface="Times New Roman" pitchFamily="18" charset="0"/>
              </a:rPr>
              <a:t>Bản thân em là Học sinh cần phải làm gì để </a:t>
            </a:r>
          </a:p>
          <a:p>
            <a:pPr>
              <a:buFontTx/>
              <a:buNone/>
            </a:pPr>
            <a:r>
              <a:rPr lang="en-US" sz="3600">
                <a:latin typeface="Times New Roman" pitchFamily="18" charset="0"/>
              </a:rPr>
              <a:t>thực hiện đúng Hiến pháp và Pháp luật?</a:t>
            </a:r>
          </a:p>
        </p:txBody>
      </p:sp>
      <p:pic>
        <p:nvPicPr>
          <p:cNvPr id="56323" name="Picture 3" descr="2rhs45lx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04800"/>
            <a:ext cx="4038600" cy="2154238"/>
          </a:xfrm>
          <a:prstGeom prst="rect">
            <a:avLst/>
          </a:prstGeom>
          <a:noFill/>
        </p:spPr>
      </p:pic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31242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66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SUY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NGHĨ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1" u="sng" dirty="0" smtClean="0">
                <a:latin typeface="Times New Roman" pitchFamily="18" charset="0"/>
              </a:rPr>
              <a:t>BT</a:t>
            </a:r>
            <a:r>
              <a:rPr lang="en-US" sz="2400" b="1" u="sng" dirty="0" smtClean="0">
                <a:latin typeface=".VnTime" pitchFamily="34" charset="0"/>
              </a:rPr>
              <a:t> 2</a:t>
            </a:r>
            <a:r>
              <a:rPr lang="en-US" sz="2400" b="1" dirty="0" smtClean="0">
                <a:latin typeface=".VnTime" pitchFamily="34" charset="0"/>
              </a:rPr>
              <a:t>:  </a:t>
            </a:r>
            <a:r>
              <a:rPr lang="en-US" sz="2400" b="1" dirty="0" err="1" smtClean="0">
                <a:latin typeface="Times New Roman" pitchFamily="18" charset="0"/>
              </a:rPr>
              <a:t>Cơ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quan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.VnTime" pitchFamily="34" charset="0"/>
              </a:rPr>
              <a:t>( </a:t>
            </a:r>
            <a:r>
              <a:rPr lang="en-US" sz="2400" b="1" dirty="0" err="1" smtClean="0">
                <a:latin typeface="VNI-Times" pitchFamily="2" charset="0"/>
              </a:rPr>
              <a:t>Quoác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hoäi</a:t>
            </a:r>
            <a:r>
              <a:rPr lang="en-US" sz="2400" b="1" dirty="0" smtClean="0">
                <a:latin typeface="VNI-Times" pitchFamily="2" charset="0"/>
              </a:rPr>
              <a:t>,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Boä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GD</a:t>
            </a:r>
            <a:r>
              <a:rPr lang="en-US" sz="2400" b="1" dirty="0" smtClean="0">
                <a:latin typeface=".VnTime" pitchFamily="34" charset="0"/>
              </a:rPr>
              <a:t>&amp;</a:t>
            </a:r>
            <a:r>
              <a:rPr lang="en-US" sz="2400" b="1" dirty="0" smtClean="0">
                <a:latin typeface="Times New Roman" pitchFamily="18" charset="0"/>
              </a:rPr>
              <a:t>ĐT</a:t>
            </a:r>
            <a:r>
              <a:rPr lang="en-US" sz="2400" b="1" dirty="0" smtClean="0">
                <a:latin typeface=".VnTime" pitchFamily="34" charset="0"/>
              </a:rPr>
              <a:t>, </a:t>
            </a:r>
            <a:r>
              <a:rPr lang="en-US" sz="2400" b="1" dirty="0" err="1" smtClean="0">
                <a:latin typeface="VNI-Times" pitchFamily="2" charset="0"/>
              </a:rPr>
              <a:t>Boä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keá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hoaïch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vaø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ñaàu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tö</a:t>
            </a:r>
            <a:r>
              <a:rPr lang="en-US" sz="2400" b="1" dirty="0" smtClean="0">
                <a:latin typeface=".VnTime" pitchFamily="34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</a:rPr>
              <a:t>Chính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phuû</a:t>
            </a:r>
            <a:r>
              <a:rPr lang="en-US" sz="2400" b="1" dirty="0" smtClean="0">
                <a:latin typeface=".VnTime" pitchFamily="34" charset="0"/>
              </a:rPr>
              <a:t>, </a:t>
            </a:r>
            <a:r>
              <a:rPr lang="en-US" sz="2400" b="1" dirty="0" err="1" smtClean="0">
                <a:latin typeface="VNI-Times" pitchFamily="2" charset="0"/>
              </a:rPr>
              <a:t>Boä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tài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chính</a:t>
            </a:r>
            <a:r>
              <a:rPr lang="en-US" sz="2400" b="1" dirty="0" smtClean="0">
                <a:latin typeface=".VnTime" pitchFamily="34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</a:rPr>
              <a:t>Trung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ương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Đoàn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Thanh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niên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Coäng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saûn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Hoà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Chí</a:t>
            </a:r>
            <a:r>
              <a:rPr lang="en-US" sz="2400" b="1" dirty="0" smtClean="0">
                <a:latin typeface="VNI-Times" pitchFamily="2" charset="0"/>
              </a:rPr>
              <a:t> Minh</a:t>
            </a:r>
            <a:r>
              <a:rPr lang="en-US" sz="2400" b="1" dirty="0" smtClean="0">
                <a:latin typeface=".VnTime" pitchFamily="34" charset="0"/>
              </a:rPr>
              <a:t> ) </a:t>
            </a:r>
            <a:r>
              <a:rPr lang="en-US" sz="2400" b="1" dirty="0" err="1" smtClean="0">
                <a:latin typeface="VNI-Times" pitchFamily="2" charset="0"/>
              </a:rPr>
              <a:t>coù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thaåm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quyeàn</a:t>
            </a:r>
            <a:r>
              <a:rPr lang="en-US" sz="2400" b="1" dirty="0" smtClean="0">
                <a:latin typeface="VNI-Times" pitchFamily="2" charset="0"/>
              </a:rPr>
              <a:t> ban </a:t>
            </a:r>
            <a:r>
              <a:rPr lang="en-US" sz="2400" b="1" dirty="0" err="1" smtClean="0">
                <a:latin typeface="VNI-Times" pitchFamily="2" charset="0"/>
              </a:rPr>
              <a:t>haønh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caùc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vaên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baûn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sau</a:t>
            </a:r>
            <a:r>
              <a:rPr lang="en-US" sz="2400" b="1" dirty="0" smtClean="0">
                <a:latin typeface="VNI-Times" pitchFamily="2" charset="0"/>
              </a:rPr>
              <a:t>:</a:t>
            </a:r>
            <a:endParaRPr lang="en-US" sz="2400" b="1" dirty="0" smtClean="0">
              <a:latin typeface=".VnTime" pitchFamily="34" charset="0"/>
            </a:endParaRPr>
          </a:p>
        </p:txBody>
      </p:sp>
      <p:graphicFrame>
        <p:nvGraphicFramePr>
          <p:cNvPr id="23751" name="Group 199"/>
          <p:cNvGraphicFramePr>
            <a:graphicFrameLocks noGrp="1"/>
          </p:cNvGraphicFramePr>
          <p:nvPr>
            <p:ph idx="1"/>
          </p:nvPr>
        </p:nvGraphicFramePr>
        <p:xfrm>
          <a:off x="0" y="2209800"/>
          <a:ext cx="9144000" cy="443103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Vaên baûn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Cô quan ban haønh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a, Hieán phaùp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b, Ñieàu leä Ñoaøn TNCS HCM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c, Luaät Doanh nghieäp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d, Quy cheá tuyeån sinh ÑH, CÑ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ñ, Luaät thueá GTGT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e. Luaät Giaùo duïc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0" name="Text Box 191"/>
          <p:cNvSpPr txBox="1">
            <a:spLocks noChangeArrowheads="1"/>
          </p:cNvSpPr>
          <p:nvPr/>
        </p:nvSpPr>
        <p:spPr bwMode="auto">
          <a:xfrm>
            <a:off x="4648200" y="2819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745" name="Text Box 193"/>
          <p:cNvSpPr txBox="1">
            <a:spLocks noChangeArrowheads="1"/>
          </p:cNvSpPr>
          <p:nvPr/>
        </p:nvSpPr>
        <p:spPr bwMode="auto">
          <a:xfrm>
            <a:off x="9372600" y="2895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  <a:latin typeface="VNI Times" pitchFamily="2" charset="0"/>
              </a:rPr>
              <a:t>QUOÁC HOÄI</a:t>
            </a:r>
          </a:p>
        </p:txBody>
      </p:sp>
      <p:sp>
        <p:nvSpPr>
          <p:cNvPr id="23746" name="Text Box 194"/>
          <p:cNvSpPr txBox="1">
            <a:spLocks noChangeArrowheads="1"/>
          </p:cNvSpPr>
          <p:nvPr/>
        </p:nvSpPr>
        <p:spPr bwMode="auto">
          <a:xfrm>
            <a:off x="9296400" y="35052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Trung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ương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Ñoaøn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TNCS HCM</a:t>
            </a:r>
          </a:p>
        </p:txBody>
      </p:sp>
      <p:sp>
        <p:nvSpPr>
          <p:cNvPr id="23747" name="Text Box 195"/>
          <p:cNvSpPr txBox="1">
            <a:spLocks noChangeArrowheads="1"/>
          </p:cNvSpPr>
          <p:nvPr/>
        </p:nvSpPr>
        <p:spPr bwMode="auto">
          <a:xfrm>
            <a:off x="9372600" y="4114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  <a:latin typeface="VNI Times" pitchFamily="2" charset="0"/>
              </a:rPr>
              <a:t>QUOÁC HOÄI</a:t>
            </a:r>
          </a:p>
        </p:txBody>
      </p:sp>
      <p:sp>
        <p:nvSpPr>
          <p:cNvPr id="23748" name="Text Box 196"/>
          <p:cNvSpPr txBox="1">
            <a:spLocks noChangeArrowheads="1"/>
          </p:cNvSpPr>
          <p:nvPr/>
        </p:nvSpPr>
        <p:spPr bwMode="auto">
          <a:xfrm>
            <a:off x="9677400" y="4800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Boä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GD&amp;ÑT</a:t>
            </a:r>
          </a:p>
        </p:txBody>
      </p:sp>
      <p:sp>
        <p:nvSpPr>
          <p:cNvPr id="23749" name="Text Box 197"/>
          <p:cNvSpPr txBox="1">
            <a:spLocks noChangeArrowheads="1"/>
          </p:cNvSpPr>
          <p:nvPr/>
        </p:nvSpPr>
        <p:spPr bwMode="auto">
          <a:xfrm>
            <a:off x="9296400" y="5562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  <a:latin typeface="VNI Times" pitchFamily="2" charset="0"/>
              </a:rPr>
              <a:t>QUOÁC HOÄI</a:t>
            </a:r>
          </a:p>
        </p:txBody>
      </p:sp>
      <p:sp>
        <p:nvSpPr>
          <p:cNvPr id="23750" name="Text Box 198"/>
          <p:cNvSpPr txBox="1">
            <a:spLocks noChangeArrowheads="1"/>
          </p:cNvSpPr>
          <p:nvPr/>
        </p:nvSpPr>
        <p:spPr bwMode="auto">
          <a:xfrm>
            <a:off x="9296400" y="6172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  <a:latin typeface="VNI Times" pitchFamily="2" charset="0"/>
              </a:rPr>
              <a:t>QUOÁC HOÄI</a:t>
            </a: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40416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1.48148E-6 L -0.49583 -0.0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39583 -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41667 0.006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3875 0.006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3875 -0.00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45" grpId="0"/>
      <p:bldP spid="23746" grpId="0"/>
      <p:bldP spid="23747" grpId="0"/>
      <p:bldP spid="23748" grpId="0"/>
      <p:bldP spid="23749" grpId="0"/>
      <p:bldP spid="237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/>
          <p:cNvSpPr>
            <a:spLocks noChangeArrowheads="1"/>
          </p:cNvSpPr>
          <p:nvPr/>
        </p:nvSpPr>
        <p:spPr bwMode="auto">
          <a:xfrm>
            <a:off x="0" y="0"/>
            <a:ext cx="70993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66"/>
                </a:solidFill>
                <a:latin typeface="VNI Times" pitchFamily="2" charset="0"/>
              </a:rPr>
              <a:t>BAØI 20</a:t>
            </a:r>
            <a:br>
              <a:rPr lang="en-US" b="1">
                <a:solidFill>
                  <a:srgbClr val="FF0066"/>
                </a:solidFill>
                <a:latin typeface="VNI Times" pitchFamily="2" charset="0"/>
              </a:rPr>
            </a:br>
            <a:r>
              <a:rPr lang="en-US" b="1">
                <a:solidFill>
                  <a:srgbClr val="FF0066"/>
                </a:solidFill>
                <a:latin typeface="VNI Times" pitchFamily="2" charset="0"/>
              </a:rPr>
              <a:t>HIEÁN PHAÙP NÖÔÙC COÄNG HOØA XAÕ HOÄI CHUÛ NGHÓA VIEÄT NAM</a:t>
            </a:r>
            <a:br>
              <a:rPr lang="en-US" b="1">
                <a:solidFill>
                  <a:srgbClr val="FF0066"/>
                </a:solidFill>
                <a:latin typeface="VNI Times" pitchFamily="2" charset="0"/>
              </a:rPr>
            </a:br>
            <a:r>
              <a:rPr lang="en-US" b="1" u="sng">
                <a:solidFill>
                  <a:srgbClr val="000000"/>
                </a:solidFill>
                <a:latin typeface="VNI Times" pitchFamily="2" charset="0"/>
              </a:rPr>
              <a:t>Tuaàn 29 (tieát 2)</a:t>
            </a: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152400" y="838200"/>
            <a:ext cx="852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BT3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:</a:t>
            </a:r>
          </a:p>
        </p:txBody>
      </p:sp>
      <p:sp>
        <p:nvSpPr>
          <p:cNvPr id="26628" name="Rectangle 14"/>
          <p:cNvSpPr>
            <a:spLocks noChangeArrowheads="1"/>
          </p:cNvSpPr>
          <p:nvPr/>
        </p:nvSpPr>
        <p:spPr bwMode="auto">
          <a:xfrm>
            <a:off x="1143000" y="838200"/>
            <a:ext cx="5912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Saép</a:t>
            </a:r>
            <a:r>
              <a:rPr lang="en-US" sz="2400" dirty="0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xeáp</a:t>
            </a:r>
            <a:r>
              <a:rPr lang="en-US" sz="2400" dirty="0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caùc</a:t>
            </a:r>
            <a:r>
              <a:rPr lang="en-US" sz="2400" dirty="0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döôùi</a:t>
            </a:r>
            <a:r>
              <a:rPr lang="en-US" sz="2400" dirty="0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ñaây</a:t>
            </a:r>
            <a:r>
              <a:rPr lang="en-US" sz="2400" dirty="0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heä</a:t>
            </a:r>
            <a:r>
              <a:rPr lang="en-US" sz="2400" dirty="0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thoáng</a:t>
            </a:r>
            <a:r>
              <a:rPr lang="en-US" sz="2400" dirty="0">
                <a:solidFill>
                  <a:schemeClr val="tx2"/>
                </a:solidFill>
                <a:latin typeface="VNI Times" pitchFamily="2" charset="0"/>
                <a:cs typeface="Times New Roman" pitchFamily="18" charset="0"/>
              </a:rPr>
              <a:t>?</a:t>
            </a:r>
          </a:p>
        </p:txBody>
      </p:sp>
      <p:sp>
        <p:nvSpPr>
          <p:cNvPr id="128015" name="Text Box 15"/>
          <p:cNvSpPr txBox="1">
            <a:spLocks noChangeArrowheads="1"/>
          </p:cNvSpPr>
          <p:nvPr/>
        </p:nvSpPr>
        <p:spPr bwMode="auto">
          <a:xfrm>
            <a:off x="0" y="1295400"/>
            <a:ext cx="1449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VNI Times" pitchFamily="2" charset="0"/>
              </a:rPr>
              <a:t>1. Quoác hoäi</a:t>
            </a:r>
          </a:p>
        </p:txBody>
      </p:sp>
      <p:sp>
        <p:nvSpPr>
          <p:cNvPr id="128016" name="Text Box 16"/>
          <p:cNvSpPr txBox="1">
            <a:spLocks noChangeArrowheads="1"/>
          </p:cNvSpPr>
          <p:nvPr/>
        </p:nvSpPr>
        <p:spPr bwMode="auto">
          <a:xfrm>
            <a:off x="5168900" y="1295400"/>
            <a:ext cx="171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VNI Times" pitchFamily="2" charset="0"/>
              </a:rPr>
              <a:t>4. HÑND </a:t>
            </a:r>
            <a:r>
              <a:rPr lang="en-US" sz="2000" b="1" dirty="0" err="1">
                <a:solidFill>
                  <a:srgbClr val="000000"/>
                </a:solidFill>
                <a:latin typeface="VNI Times" pitchFamily="2" charset="0"/>
              </a:rPr>
              <a:t>tænh</a:t>
            </a:r>
            <a:endParaRPr lang="en-US" sz="2000" b="1" dirty="0">
              <a:solidFill>
                <a:srgbClr val="000000"/>
              </a:solidFill>
              <a:latin typeface="VNI Times" pitchFamily="2" charset="0"/>
            </a:endParaRPr>
          </a:p>
        </p:txBody>
      </p: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3352800" y="1295400"/>
            <a:ext cx="16321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VNI Times" pitchFamily="2" charset="0"/>
              </a:rPr>
              <a:t>3. </a:t>
            </a:r>
            <a:r>
              <a:rPr lang="en-US" sz="2000" b="1" dirty="0" err="1">
                <a:solidFill>
                  <a:srgbClr val="000000"/>
                </a:solidFill>
                <a:latin typeface="VNI Times" pitchFamily="2" charset="0"/>
              </a:rPr>
              <a:t>Chính</a:t>
            </a:r>
            <a:r>
              <a:rPr lang="en-US" sz="2000" b="1" dirty="0">
                <a:solidFill>
                  <a:srgbClr val="000000"/>
                </a:solidFill>
                <a:latin typeface="VNI Times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NI Times" pitchFamily="2" charset="0"/>
              </a:rPr>
              <a:t>Phuû</a:t>
            </a:r>
            <a:endParaRPr lang="en-US" sz="2000" b="1" dirty="0">
              <a:solidFill>
                <a:srgbClr val="000000"/>
              </a:solidFill>
              <a:latin typeface="VNI Times" pitchFamily="2" charset="0"/>
            </a:endParaRPr>
          </a:p>
        </p:txBody>
      </p:sp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7162800" y="1295400"/>
            <a:ext cx="179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VNI Times" pitchFamily="2" charset="0"/>
              </a:rPr>
              <a:t>5. UBND quaän</a:t>
            </a:r>
          </a:p>
        </p:txBody>
      </p:sp>
      <p:sp>
        <p:nvSpPr>
          <p:cNvPr id="128019" name="Text Box 19"/>
          <p:cNvSpPr txBox="1">
            <a:spLocks noChangeArrowheads="1"/>
          </p:cNvSpPr>
          <p:nvPr/>
        </p:nvSpPr>
        <p:spPr bwMode="auto">
          <a:xfrm>
            <a:off x="0" y="1828800"/>
            <a:ext cx="218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VNI Times" pitchFamily="2" charset="0"/>
              </a:rPr>
              <a:t>6. Phoøng GD&amp;ÑT</a:t>
            </a:r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1622425" y="1295400"/>
            <a:ext cx="1763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VNI Times" pitchFamily="2" charset="0"/>
              </a:rPr>
              <a:t>2. </a:t>
            </a:r>
            <a:r>
              <a:rPr lang="en-US" sz="2000" b="1" dirty="0" err="1">
                <a:solidFill>
                  <a:srgbClr val="000000"/>
                </a:solidFill>
                <a:latin typeface="VNI Times" pitchFamily="2" charset="0"/>
              </a:rPr>
              <a:t>Sôû</a:t>
            </a:r>
            <a:r>
              <a:rPr lang="en-US" sz="2000" b="1" dirty="0">
                <a:solidFill>
                  <a:srgbClr val="000000"/>
                </a:solidFill>
                <a:latin typeface="VNI Times" pitchFamily="2" charset="0"/>
              </a:rPr>
              <a:t> GD&amp;ÑT</a:t>
            </a:r>
          </a:p>
        </p:txBody>
      </p:sp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4800600" y="1752600"/>
            <a:ext cx="196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VNI Times" pitchFamily="2" charset="0"/>
              </a:rPr>
              <a:t>8. Sôû LÑTB-XH</a:t>
            </a:r>
          </a:p>
        </p:txBody>
      </p:sp>
      <p:sp>
        <p:nvSpPr>
          <p:cNvPr id="128022" name="Text Box 22"/>
          <p:cNvSpPr txBox="1">
            <a:spLocks noChangeArrowheads="1"/>
          </p:cNvSpPr>
          <p:nvPr/>
        </p:nvSpPr>
        <p:spPr bwMode="auto">
          <a:xfrm>
            <a:off x="6934200" y="1752600"/>
            <a:ext cx="209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VNI Times" pitchFamily="2" charset="0"/>
              </a:rPr>
              <a:t>9. Boä NN&amp;PTNN</a:t>
            </a:r>
          </a:p>
        </p:txBody>
      </p:sp>
      <p:sp>
        <p:nvSpPr>
          <p:cNvPr id="128023" name="Text Box 23"/>
          <p:cNvSpPr txBox="1">
            <a:spLocks noChangeArrowheads="1"/>
          </p:cNvSpPr>
          <p:nvPr/>
        </p:nvSpPr>
        <p:spPr bwMode="auto">
          <a:xfrm>
            <a:off x="2514600" y="1812925"/>
            <a:ext cx="217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VNI Times" pitchFamily="2" charset="0"/>
              </a:rPr>
              <a:t>7. Toøa aùn ND tænh</a:t>
            </a:r>
          </a:p>
        </p:txBody>
      </p:sp>
      <p:sp>
        <p:nvSpPr>
          <p:cNvPr id="128024" name="Text Box 24"/>
          <p:cNvSpPr txBox="1">
            <a:spLocks noChangeArrowheads="1"/>
          </p:cNvSpPr>
          <p:nvPr/>
        </p:nvSpPr>
        <p:spPr bwMode="auto">
          <a:xfrm>
            <a:off x="0" y="23622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VNI Times" pitchFamily="2" charset="0"/>
              </a:rPr>
              <a:t>10. Vieän KSND toái cao</a:t>
            </a:r>
          </a:p>
        </p:txBody>
      </p:sp>
      <p:sp>
        <p:nvSpPr>
          <p:cNvPr id="128025" name="Text Box 25"/>
          <p:cNvSpPr txBox="1">
            <a:spLocks noChangeArrowheads="1"/>
          </p:cNvSpPr>
          <p:nvPr/>
        </p:nvSpPr>
        <p:spPr bwMode="auto">
          <a:xfrm>
            <a:off x="2895600" y="23622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VNI Times" pitchFamily="2" charset="0"/>
              </a:rPr>
              <a:t>11. Boä GD&amp;ÑT</a:t>
            </a:r>
          </a:p>
        </p:txBody>
      </p:sp>
      <p:graphicFrame>
        <p:nvGraphicFramePr>
          <p:cNvPr id="128026" name="Group 26"/>
          <p:cNvGraphicFramePr>
            <a:graphicFrameLocks noGrp="1"/>
          </p:cNvGraphicFramePr>
          <p:nvPr>
            <p:ph/>
          </p:nvPr>
        </p:nvGraphicFramePr>
        <p:xfrm>
          <a:off x="0" y="2743200"/>
          <a:ext cx="9144000" cy="3962400"/>
        </p:xfrm>
        <a:graphic>
          <a:graphicData uri="http://schemas.openxmlformats.org/drawingml/2006/table">
            <a:tbl>
              <a:tblPr/>
              <a:tblGrid>
                <a:gridCol w="2263775"/>
                <a:gridCol w="2536825"/>
                <a:gridCol w="1990725"/>
                <a:gridCol w="2352675"/>
              </a:tblGrid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Cô quan quyeàn löïc NN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Cô quan haønh chính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Cô quan xeùt xöû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Cô quan kieåm saùt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02083 0.4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10156 0.393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08889 0.437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56736 0.448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51458 0.471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25538 0.43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24757 0.428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26545 0.493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50625 0.5599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0.70417 0.293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75 0.537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5" grpId="0"/>
      <p:bldP spid="128016" grpId="0"/>
      <p:bldP spid="128017" grpId="0"/>
      <p:bldP spid="128018" grpId="0"/>
      <p:bldP spid="128019" grpId="0"/>
      <p:bldP spid="128020" grpId="0"/>
      <p:bldP spid="128021" grpId="0"/>
      <p:bldP spid="128022" grpId="0"/>
      <p:bldP spid="128023" grpId="0"/>
      <p:bldP spid="128024" grpId="0"/>
      <p:bldP spid="1280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0" y="12192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VNI Times" pitchFamily="2" charset="0"/>
              </a:rPr>
              <a:t>HAÕY LÖÏA CHOÏN ÑAÙP AÙN ÑUÙNG ÑEÅ ÑIEÀN VAØO CHOÃ TROÁNG SAU: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0" y="1828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VNI Times" pitchFamily="2" charset="0"/>
              </a:rPr>
              <a:t>Hieán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phaùp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laø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 smtClean="0">
                <a:latin typeface="VNI Times" pitchFamily="2" charset="0"/>
              </a:rPr>
              <a:t>luaät</a:t>
            </a:r>
            <a:r>
              <a:rPr lang="en-US" sz="2400" dirty="0" smtClean="0">
                <a:latin typeface="VNI Times" pitchFamily="2" charset="0"/>
              </a:rPr>
              <a:t>…….. . .</a:t>
            </a:r>
            <a:r>
              <a:rPr lang="en-US" sz="2400" dirty="0" err="1" smtClean="0">
                <a:latin typeface="VNI Times" pitchFamily="2" charset="0"/>
              </a:rPr>
              <a:t>cuûa</a:t>
            </a:r>
            <a:r>
              <a:rPr lang="en-US" sz="2400" dirty="0" smtClean="0">
                <a:latin typeface="VNI Times" pitchFamily="2" charset="0"/>
              </a:rPr>
              <a:t> </a:t>
            </a:r>
            <a:r>
              <a:rPr lang="en-US" sz="2400" dirty="0">
                <a:latin typeface="VNI Times" pitchFamily="2" charset="0"/>
              </a:rPr>
              <a:t>NN, </a:t>
            </a:r>
            <a:r>
              <a:rPr lang="en-US" sz="2400" dirty="0" err="1">
                <a:latin typeface="VNI Times" pitchFamily="2" charset="0"/>
              </a:rPr>
              <a:t>coù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hieäu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löïc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phaùp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lí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cao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nhaát</a:t>
            </a:r>
            <a:r>
              <a:rPr lang="en-US" sz="2400" dirty="0">
                <a:latin typeface="VNI Times" pitchFamily="2" charset="0"/>
              </a:rPr>
              <a:t>. </a:t>
            </a:r>
            <a:r>
              <a:rPr lang="en-US" sz="2400" dirty="0" err="1">
                <a:latin typeface="VNI Times" pitchFamily="2" charset="0"/>
              </a:rPr>
              <a:t>Moïi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vaên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baûn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luaät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khaùc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phaûi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phuø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hôïp</a:t>
            </a:r>
            <a:r>
              <a:rPr lang="en-US" sz="2400" dirty="0">
                <a:latin typeface="VNI Times" pitchFamily="2" charset="0"/>
              </a:rPr>
              <a:t>, </a:t>
            </a:r>
            <a:r>
              <a:rPr lang="en-US" sz="2400" dirty="0" err="1">
                <a:latin typeface="VNI Times" pitchFamily="2" charset="0"/>
              </a:rPr>
              <a:t>khoâng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ñöôïc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traùi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vôùi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Hieán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phaùp</a:t>
            </a:r>
            <a:r>
              <a:rPr lang="en-US" sz="2400" dirty="0">
                <a:latin typeface="VNI Times" pitchFamily="2" charset="0"/>
              </a:rPr>
              <a:t>.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762000" y="3276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 Times" pitchFamily="2" charset="0"/>
              </a:rPr>
              <a:t>a, caên baûn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4876800" y="3352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 Times" pitchFamily="2" charset="0"/>
              </a:rPr>
              <a:t>b, cô baûn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762000" y="4648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 Times" pitchFamily="2" charset="0"/>
              </a:rPr>
              <a:t>c, cô sôû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4876800" y="46482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 Times" pitchFamily="2" charset="0"/>
              </a:rPr>
              <a:t>d, quan troïng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19584 -0.23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0" y="12192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NI Times" pitchFamily="2" charset="0"/>
              </a:rPr>
              <a:t>HAÕY LÖÏA CHOÏN ÑAÙP AÙN ÑUÙNG ÑEÅ ÑIEÀN VAØO CHOÃ TROÁNG SAU: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0" y="1828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VNI Times" pitchFamily="2" charset="0"/>
              </a:rPr>
              <a:t>Moät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trong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nhöõng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noäi</a:t>
            </a:r>
            <a:r>
              <a:rPr lang="en-US" sz="2400" dirty="0">
                <a:latin typeface="VNI Times" pitchFamily="2" charset="0"/>
              </a:rPr>
              <a:t> dung </a:t>
            </a:r>
            <a:r>
              <a:rPr lang="en-US" sz="2400" dirty="0" err="1">
                <a:latin typeface="VNI Times" pitchFamily="2" charset="0"/>
              </a:rPr>
              <a:t>cuûa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Hieán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phaùp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nöôùc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ta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laø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söï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khaúng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ñònh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taát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caû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quyeàn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löïc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nhaø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nöôùc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ñeàu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thuoäc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veà</a:t>
            </a:r>
            <a:r>
              <a:rPr lang="en-US" sz="2400" dirty="0">
                <a:latin typeface="VNI Times" pitchFamily="2" charset="0"/>
              </a:rPr>
              <a:t>…………….…………………………………………………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62000" y="32766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 Times" pitchFamily="2" charset="0"/>
              </a:rPr>
              <a:t>a, coâng nhaân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4876800" y="3352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 Times" pitchFamily="2" charset="0"/>
              </a:rPr>
              <a:t>b, noâng daân</a:t>
            </a: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762000" y="4648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 Times" pitchFamily="2" charset="0"/>
              </a:rPr>
              <a:t>c, trí thöùc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4876800" y="46482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 Times" pitchFamily="2" charset="0"/>
              </a:rPr>
              <a:t>d, nhaân daân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07917 -0.3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0" y="12192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VNI Times" pitchFamily="2" charset="0"/>
              </a:rPr>
              <a:t>HAÕY LÖÏA CHOÏN ÑAÙP AÙN ÑUÙNG ÑEÅ ÑIEÀN VAØO CHOÃ TROÁNG SAU: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0" y="1828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VNI Times" pitchFamily="2" charset="0"/>
              </a:rPr>
              <a:t>Moät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trong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nhöõng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noäi</a:t>
            </a:r>
            <a:r>
              <a:rPr lang="en-US" sz="2400" dirty="0">
                <a:latin typeface="VNI Times" pitchFamily="2" charset="0"/>
              </a:rPr>
              <a:t> dung </a:t>
            </a:r>
            <a:r>
              <a:rPr lang="en-US" sz="2400" dirty="0" err="1">
                <a:latin typeface="VNI Times" pitchFamily="2" charset="0"/>
              </a:rPr>
              <a:t>cuûa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Hieán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phaùp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nöôùc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ta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laø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söï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khaúng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ñònh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taát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caû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quyeàn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löïc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nhaø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nöôùc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ñeàu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thuoäc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veà</a:t>
            </a:r>
            <a:r>
              <a:rPr lang="en-US" sz="2400" dirty="0">
                <a:latin typeface="VNI Times" pitchFamily="2" charset="0"/>
              </a:rPr>
              <a:t>…………….. …………………………………………………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762000" y="32766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 Times" pitchFamily="2" charset="0"/>
              </a:rPr>
              <a:t>a, coâng nhaân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4876800" y="3352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 Times" pitchFamily="2" charset="0"/>
              </a:rPr>
              <a:t>b, noâng daân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762000" y="4648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 Times" pitchFamily="2" charset="0"/>
              </a:rPr>
              <a:t>c, trí thöùc</a:t>
            </a: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4876800" y="46482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 Times" pitchFamily="2" charset="0"/>
              </a:rPr>
              <a:t>d, nhaân daân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02084 -0.3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8915400" cy="99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</a:rPr>
              <a:t>Bài tập 1: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 Dưới đây là 1 số điều luật trong Hiến pháp 1992, em hãy sắp xếp các điều theo từng lĩnh vực</a:t>
            </a:r>
          </a:p>
        </p:txBody>
      </p:sp>
      <p:sp>
        <p:nvSpPr>
          <p:cNvPr id="64515" name="WordArt 3"/>
          <p:cNvSpPr>
            <a:spLocks noChangeArrowheads="1" noChangeShapeType="1" noTextEdit="1"/>
          </p:cNvSpPr>
          <p:nvPr/>
        </p:nvSpPr>
        <p:spPr bwMode="auto">
          <a:xfrm>
            <a:off x="2209800" y="0"/>
            <a:ext cx="4419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BÀI TẬP</a:t>
            </a:r>
          </a:p>
        </p:txBody>
      </p:sp>
      <p:graphicFrame>
        <p:nvGraphicFramePr>
          <p:cNvPr id="64545" name="Group 33"/>
          <p:cNvGraphicFramePr>
            <a:graphicFrameLocks noGrp="1"/>
          </p:cNvGraphicFramePr>
          <p:nvPr>
            <p:ph sz="half" idx="2"/>
          </p:nvPr>
        </p:nvGraphicFramePr>
        <p:xfrm>
          <a:off x="152400" y="2047875"/>
          <a:ext cx="8686800" cy="4725988"/>
        </p:xfrm>
        <a:graphic>
          <a:graphicData uri="http://schemas.openxmlformats.org/drawingml/2006/table">
            <a:tbl>
              <a:tblPr/>
              <a:tblGrid>
                <a:gridCol w="2244725"/>
                <a:gridCol w="6442075"/>
              </a:tblGrid>
              <a:tr h="619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ĐIỀU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LĨNH VỰC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Chế độ chính trị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15, 23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Chế độ kinh tế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Văn hóa, giáo dục, khoa học CN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52, 57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Quyền và nghĩa vụ cơ bản của CD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101, 131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Tổ chức bộ máy Nhà nước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10668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Bài tập 2: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Căn cứ vào điều 83, em hãy cho biết những cơ quan nào có thẩm quyền ban hành các văn bản dưới đây</a:t>
            </a:r>
          </a:p>
        </p:txBody>
      </p:sp>
      <p:sp>
        <p:nvSpPr>
          <p:cNvPr id="66563" name="WordArt 3"/>
          <p:cNvSpPr>
            <a:spLocks noChangeArrowheads="1" noChangeShapeType="1" noTextEdit="1"/>
          </p:cNvSpPr>
          <p:nvPr/>
        </p:nvSpPr>
        <p:spPr bwMode="auto">
          <a:xfrm>
            <a:off x="2209800" y="0"/>
            <a:ext cx="4419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BÀI TẬP</a:t>
            </a:r>
          </a:p>
        </p:txBody>
      </p:sp>
      <p:graphicFrame>
        <p:nvGraphicFramePr>
          <p:cNvPr id="66583" name="Group 23"/>
          <p:cNvGraphicFramePr>
            <a:graphicFrameLocks noGrp="1"/>
          </p:cNvGraphicFramePr>
          <p:nvPr>
            <p:ph idx="1"/>
          </p:nvPr>
        </p:nvGraphicFramePr>
        <p:xfrm>
          <a:off x="228600" y="2362200"/>
          <a:ext cx="8534400" cy="3954780"/>
        </p:xfrm>
        <a:graphic>
          <a:graphicData uri="http://schemas.openxmlformats.org/drawingml/2006/table">
            <a:tbl>
              <a:tblPr/>
              <a:tblGrid>
                <a:gridCol w="5405438"/>
                <a:gridCol w="3128962"/>
              </a:tblGrid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               VĂN BẢN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        CƠ QUAN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Hiến pháp, Luật doanh nghiệp, Luật thuế GTGT, Luật giáo dục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Quốc hội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Quy chế tuyển sinh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 GD&amp; đào tạo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Điều lệ Đoàn TNCS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Trung ương Đoàn TNCS HCM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WordArt 2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6868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Ô CỬA BÍ MẬT</a:t>
            </a:r>
          </a:p>
        </p:txBody>
      </p:sp>
      <p:sp>
        <p:nvSpPr>
          <p:cNvPr id="23555" name="AutoShape 3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9000" y="3124200"/>
            <a:ext cx="1676400" cy="1752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FF0000"/>
                </a:solidFill>
                <a:cs typeface="Arial" charset="0"/>
                <a:hlinkClick r:id="rId3" action="ppaction://hlinksldjump"/>
              </a:rPr>
              <a:t>5</a:t>
            </a:r>
            <a:endParaRPr lang="en-US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1380" name="AutoShape 4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81200" y="3200400"/>
            <a:ext cx="1676400" cy="1752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600" b="1">
                <a:solidFill>
                  <a:srgbClr val="FF0066"/>
                </a:solidFill>
                <a:latin typeface="Times New Roman" pitchFamily="18" charset="0"/>
                <a:cs typeface="Arial" charset="0"/>
                <a:hlinkClick r:id="rId4" action="ppaction://hlinksldjump"/>
              </a:rPr>
              <a:t>2</a:t>
            </a:r>
            <a:endParaRPr lang="en-US" sz="66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557" name="AutoShape 7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3200400"/>
            <a:ext cx="1676400" cy="1752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Arial" charset="0"/>
                <a:hlinkClick r:id="rId5" action="ppaction://hlinksldjump"/>
              </a:rPr>
              <a:t>3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558" name="AutoShape 9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86400" y="3124200"/>
            <a:ext cx="1676400" cy="1752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Arial" charset="0"/>
                <a:hlinkClick r:id="rId6" action="ppaction://hlinksldjump"/>
              </a:rPr>
              <a:t>4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1386" name="AutoShap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3200400"/>
            <a:ext cx="1676400" cy="1752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FF0066"/>
                </a:solidFill>
                <a:latin typeface="Times New Roman" pitchFamily="18" charset="0"/>
                <a:cs typeface="Arial" charset="0"/>
                <a:hlinkClick r:id="rId7" action="ppaction://hlinksldjump"/>
              </a:rPr>
              <a:t>1</a:t>
            </a:r>
            <a:endParaRPr lang="en-US" sz="6000" b="1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3560" name="Picture 7" descr="ANIFLOW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58674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AutoShape 1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5562600"/>
            <a:ext cx="1752600" cy="1295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3124200"/>
          </a:xfr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457200" y="2971800"/>
            <a:ext cx="8153400" cy="2895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ea typeface="Tahoma"/>
                <a:cs typeface="Tahoma"/>
              </a:rPr>
              <a:t>Hiến pháp </a:t>
            </a:r>
          </a:p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ea typeface="Tahoma"/>
                <a:cs typeface="Tahoma"/>
              </a:rPr>
              <a:t> Nước Cộng Hòa Xã Hội Chủ Nghĩa Việt Nam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2362200" y="1676400"/>
            <a:ext cx="39624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Tiết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29: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actionButtonBackPrevious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i="1" u="sng" smtClean="0">
                <a:solidFill>
                  <a:srgbClr val="FF0000"/>
                </a:solidFill>
                <a:latin typeface="Times New Roman" pitchFamily="18" charset="0"/>
              </a:rPr>
              <a:t>Câu 1: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Từ khi thành lập n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ướ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c đến nay, Nhà nước ta đã ban hành bao nhiêu bản Hiến pháp?</a:t>
            </a:r>
          </a:p>
          <a:p>
            <a:pPr eaLnBrk="1" hangingPunct="1">
              <a:buFontTx/>
              <a:buNone/>
            </a:pPr>
            <a:endParaRPr lang="en-US" sz="36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4000" smtClean="0">
              <a:latin typeface="Times New Roman" pitchFamily="18" charset="0"/>
            </a:endParaRPr>
          </a:p>
        </p:txBody>
      </p:sp>
      <p:sp>
        <p:nvSpPr>
          <p:cNvPr id="2457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5562600"/>
            <a:ext cx="1752600" cy="1295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066800" y="3048000"/>
            <a:ext cx="6477000" cy="6413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600" b="1">
                <a:solidFill>
                  <a:srgbClr val="FF0066"/>
                </a:solidFill>
                <a:latin typeface="Arial Unicode MS" pitchFamily="34" charset="-128"/>
                <a:cs typeface="Arial" charset="0"/>
              </a:rPr>
              <a:t>Đáp án:  5  Hiến pháp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i="1" smtClean="0">
                <a:solidFill>
                  <a:srgbClr val="FF0000"/>
                </a:solidFill>
                <a:latin typeface="Arial Unicode MS" pitchFamily="34" charset="-128"/>
              </a:rPr>
              <a:t>  </a:t>
            </a:r>
            <a:r>
              <a:rPr lang="en-US" sz="3600" b="1" i="1" u="sng" smtClean="0">
                <a:solidFill>
                  <a:srgbClr val="FF0000"/>
                </a:solidFill>
                <a:latin typeface="Arial Unicode MS" pitchFamily="34" charset="-128"/>
              </a:rPr>
              <a:t>Câu 2: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Hi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ế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n pháp đ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ầ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u tiên c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ủ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a nư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ớ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c ta ban hành vào năm nào?</a:t>
            </a:r>
          </a:p>
          <a:p>
            <a:pPr eaLnBrk="1" hangingPunct="1">
              <a:buFontTx/>
              <a:buNone/>
            </a:pPr>
            <a:endParaRPr lang="en-US" sz="4000" smtClean="0">
              <a:latin typeface="Times New Roman" pitchFamily="18" charset="0"/>
            </a:endParaRPr>
          </a:p>
        </p:txBody>
      </p:sp>
      <p:sp>
        <p:nvSpPr>
          <p:cNvPr id="2560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486400"/>
            <a:ext cx="1981200" cy="13716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990600" y="2590800"/>
            <a:ext cx="4419600" cy="6413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Đáp án:  1946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i="1" smtClean="0">
                <a:solidFill>
                  <a:srgbClr val="FF0000"/>
                </a:solidFill>
                <a:latin typeface="Arial Unicode MS" pitchFamily="34" charset="-128"/>
              </a:rPr>
              <a:t>  </a:t>
            </a:r>
            <a:r>
              <a:rPr lang="en-US" sz="4000" b="1" i="1" u="sng" smtClean="0">
                <a:solidFill>
                  <a:srgbClr val="FF0000"/>
                </a:solidFill>
                <a:latin typeface="Arial Unicode MS" pitchFamily="34" charset="-128"/>
              </a:rPr>
              <a:t>Câu 3:</a:t>
            </a:r>
            <a:r>
              <a:rPr lang="en-US" sz="4000" smtClean="0">
                <a:solidFill>
                  <a:srgbClr val="FF0000"/>
                </a:solidFill>
                <a:latin typeface="Arial Unicode MS" pitchFamily="34" charset="-128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Arial Unicode MS" pitchFamily="34" charset="-128"/>
              </a:rPr>
              <a:t>Hiến pháp sửa đổi năm 2013 có hiệu lực vào ngày, tháng năm nào?</a:t>
            </a:r>
          </a:p>
          <a:p>
            <a:pPr eaLnBrk="1" hangingPunct="1">
              <a:buFontTx/>
              <a:buNone/>
            </a:pPr>
            <a:endParaRPr lang="en-US" sz="4000" smtClean="0">
              <a:latin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sz="4000" smtClean="0">
              <a:latin typeface="Times New Roman" pitchFamily="18" charset="0"/>
            </a:endParaRPr>
          </a:p>
        </p:txBody>
      </p:sp>
      <p:sp>
        <p:nvSpPr>
          <p:cNvPr id="2662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5334000"/>
            <a:ext cx="2057400" cy="15240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990600" y="2590800"/>
            <a:ext cx="4419600" cy="6413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Đáp án: 1/1/2014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i="1" u="sng" smtClean="0">
                <a:solidFill>
                  <a:srgbClr val="FF0000"/>
                </a:solidFill>
                <a:latin typeface="Arial Unicode MS" pitchFamily="34" charset="-128"/>
              </a:rPr>
              <a:t>Câu 4: </a:t>
            </a:r>
            <a:r>
              <a:rPr lang="en-US" sz="3600" b="1" smtClean="0">
                <a:solidFill>
                  <a:srgbClr val="0000FF"/>
                </a:solidFill>
                <a:latin typeface="Arial Unicode MS" pitchFamily="34" charset="-128"/>
              </a:rPr>
              <a:t>Theo quy định của Hiến pháp bản chất của Nhà nước ta là gì?</a:t>
            </a:r>
          </a:p>
          <a:p>
            <a:pPr eaLnBrk="1" hangingPunct="1">
              <a:buFontTx/>
              <a:buNone/>
            </a:pPr>
            <a:endParaRPr lang="en-US" sz="36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765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410200"/>
            <a:ext cx="1981200" cy="14478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7467600" cy="261778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600" b="1">
                <a:solidFill>
                  <a:srgbClr val="FF0066"/>
                </a:solidFill>
                <a:latin typeface="Arial Unicode MS" pitchFamily="34" charset="-128"/>
                <a:cs typeface="Arial" charset="0"/>
              </a:rPr>
              <a:t>Đáp án: </a:t>
            </a:r>
          </a:p>
          <a:p>
            <a:pPr eaLnBrk="1" hangingPunct="1">
              <a:spcBef>
                <a:spcPct val="20000"/>
              </a:spcBef>
            </a:pPr>
            <a:r>
              <a:rPr lang="en-US" sz="3600" b="1">
                <a:solidFill>
                  <a:srgbClr val="FF0066"/>
                </a:solidFill>
                <a:latin typeface="Arial Unicode MS" pitchFamily="34" charset="-128"/>
                <a:cs typeface="Arial" charset="0"/>
              </a:rPr>
              <a:t>+ Nhà n</a:t>
            </a:r>
            <a:r>
              <a:rPr lang="en-US" sz="3200" b="1">
                <a:solidFill>
                  <a:srgbClr val="FF0066"/>
                </a:solidFill>
                <a:latin typeface="Arial Unicode MS" pitchFamily="34" charset="-128"/>
                <a:cs typeface="Arial" charset="0"/>
              </a:rPr>
              <a:t>ướ</a:t>
            </a:r>
            <a:r>
              <a:rPr lang="en-US" sz="3600" b="1">
                <a:solidFill>
                  <a:srgbClr val="FF0066"/>
                </a:solidFill>
                <a:latin typeface="Arial Unicode MS" pitchFamily="34" charset="-128"/>
                <a:cs typeface="Arial" charset="0"/>
              </a:rPr>
              <a:t>c c</a:t>
            </a:r>
            <a:r>
              <a:rPr lang="en-US" sz="3200" b="1">
                <a:solidFill>
                  <a:srgbClr val="FF0066"/>
                </a:solidFill>
                <a:latin typeface="Arial Unicode MS" pitchFamily="34" charset="-128"/>
                <a:cs typeface="Arial" charset="0"/>
              </a:rPr>
              <a:t>ủ</a:t>
            </a:r>
            <a:r>
              <a:rPr lang="en-US" sz="3600" b="1">
                <a:solidFill>
                  <a:srgbClr val="FF0066"/>
                </a:solidFill>
                <a:latin typeface="Arial Unicode MS" pitchFamily="34" charset="-128"/>
                <a:cs typeface="Arial" charset="0"/>
              </a:rPr>
              <a:t>a nhân dân</a:t>
            </a:r>
          </a:p>
          <a:p>
            <a:pPr eaLnBrk="1" hangingPunct="1">
              <a:spcBef>
                <a:spcPct val="20000"/>
              </a:spcBef>
            </a:pPr>
            <a:r>
              <a:rPr lang="en-US" sz="3600" b="1">
                <a:solidFill>
                  <a:srgbClr val="FF0066"/>
                </a:solidFill>
                <a:latin typeface="Arial Unicode MS" pitchFamily="34" charset="-128"/>
                <a:cs typeface="Arial" charset="0"/>
              </a:rPr>
              <a:t>+ Do nhân dân</a:t>
            </a:r>
          </a:p>
          <a:p>
            <a:pPr eaLnBrk="1" hangingPunct="1">
              <a:spcBef>
                <a:spcPct val="20000"/>
              </a:spcBef>
            </a:pPr>
            <a:r>
              <a:rPr lang="en-US" sz="3600" b="1">
                <a:solidFill>
                  <a:srgbClr val="FF0066"/>
                </a:solidFill>
                <a:latin typeface="Arial Unicode MS" pitchFamily="34" charset="-128"/>
                <a:cs typeface="Arial" charset="0"/>
              </a:rPr>
              <a:t>+ Vì nhân dân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i="1" u="sng" smtClean="0">
                <a:solidFill>
                  <a:srgbClr val="FF0000"/>
                </a:solidFill>
                <a:latin typeface="Arial Unicode MS" pitchFamily="34" charset="-128"/>
              </a:rPr>
              <a:t>Câu 5:</a:t>
            </a:r>
            <a:r>
              <a:rPr lang="en-US" sz="4000" smtClean="0">
                <a:latin typeface="Arial Unicode MS" pitchFamily="34" charset="-128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Arial Unicode MS" pitchFamily="34" charset="-128"/>
              </a:rPr>
              <a:t>Ngày pháp luật việt nam là ngày nào ?</a:t>
            </a:r>
          </a:p>
          <a:p>
            <a:pPr eaLnBrk="1" hangingPunct="1">
              <a:buFontTx/>
              <a:buNone/>
            </a:pPr>
            <a:r>
              <a:rPr lang="en-US" sz="4000" smtClean="0">
                <a:latin typeface="Times New Roman" pitchFamily="18" charset="0"/>
              </a:rPr>
              <a:t> </a:t>
            </a:r>
          </a:p>
        </p:txBody>
      </p:sp>
      <p:pic>
        <p:nvPicPr>
          <p:cNvPr id="28675" name="Picture 3" descr="c7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67600" y="5562600"/>
            <a:ext cx="1676400" cy="1295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990600" y="2590800"/>
            <a:ext cx="6781800" cy="6413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600" b="1">
                <a:solidFill>
                  <a:srgbClr val="FF0066"/>
                </a:solidFill>
                <a:latin typeface="Arial Unicode MS" pitchFamily="34" charset="-128"/>
                <a:cs typeface="Arial" charset="0"/>
              </a:rPr>
              <a:t>Đáp án: 9/11 hằng năm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16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45" name="WordArt 37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6868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Ô CỬA BÍ MẬT</a:t>
            </a:r>
          </a:p>
        </p:txBody>
      </p:sp>
      <p:sp>
        <p:nvSpPr>
          <p:cNvPr id="18435" name="AutoShape 46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3000" y="3276600"/>
            <a:ext cx="1676400" cy="1752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6000" b="1">
                <a:solidFill>
                  <a:srgbClr val="FF0000"/>
                </a:solidFill>
                <a:latin typeface="Arial" charset="0"/>
                <a:hlinkClick r:id="rId3" action="ppaction://hlinksldjump"/>
              </a:rPr>
              <a:t>5</a:t>
            </a:r>
            <a:endParaRPr lang="en-US" sz="6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8656" name="AutoShape 48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9400" y="1524000"/>
            <a:ext cx="1676400" cy="1752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sz="6600" b="1">
                <a:solidFill>
                  <a:srgbClr val="FF0066"/>
                </a:solidFill>
                <a:hlinkClick r:id="rId4" action="ppaction://hlinksldjump"/>
              </a:rPr>
              <a:t>2</a:t>
            </a:r>
            <a:endParaRPr lang="en-US" sz="6600" b="1">
              <a:solidFill>
                <a:srgbClr val="FF0066"/>
              </a:solidFill>
            </a:endParaRPr>
          </a:p>
        </p:txBody>
      </p:sp>
      <p:sp>
        <p:nvSpPr>
          <p:cNvPr id="18437" name="AutoShape 49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9400" y="3276600"/>
            <a:ext cx="1752600" cy="1676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6000" b="1">
                <a:solidFill>
                  <a:srgbClr val="FF0000"/>
                </a:solidFill>
                <a:hlinkClick r:id="rId5" action="ppaction://hlinksldjump"/>
              </a:rPr>
              <a:t>6</a:t>
            </a:r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18438" name="AutoShape 50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3276600"/>
            <a:ext cx="1600200" cy="1676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6000" b="1">
                <a:solidFill>
                  <a:srgbClr val="FF0000"/>
                </a:solidFill>
                <a:hlinkClick r:id="rId6" action="ppaction://hlinksldjump"/>
              </a:rPr>
              <a:t>7</a:t>
            </a:r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18439" name="AutoShape 51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95800" y="1524000"/>
            <a:ext cx="1676400" cy="1752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6000" b="1">
                <a:solidFill>
                  <a:srgbClr val="FF0000"/>
                </a:solidFill>
                <a:hlinkClick r:id="rId7" action="ppaction://hlinksldjump"/>
              </a:rPr>
              <a:t>3</a:t>
            </a:r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18440" name="AutoShape 52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72200" y="3276600"/>
            <a:ext cx="1752600" cy="1676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6000" b="1">
                <a:solidFill>
                  <a:srgbClr val="FF0000"/>
                </a:solidFill>
                <a:hlinkClick r:id="rId8" action="ppaction://hlinksldjump"/>
              </a:rPr>
              <a:t>8</a:t>
            </a:r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18441" name="AutoShape 53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72200" y="1524000"/>
            <a:ext cx="1676400" cy="1752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6000" b="1">
                <a:solidFill>
                  <a:srgbClr val="FF0000"/>
                </a:solidFill>
                <a:hlinkClick r:id="rId9" action="ppaction://hlinksldjump"/>
              </a:rPr>
              <a:t>4</a:t>
            </a:r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68646" name="AutoShape 38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3000" y="1524000"/>
            <a:ext cx="1676400" cy="1752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FF0066"/>
                </a:solidFill>
                <a:hlinkClick r:id="rId10" action="ppaction://hlinksldjump"/>
              </a:rPr>
              <a:t>1</a:t>
            </a:r>
            <a:endParaRPr lang="en-US" sz="6000" b="1">
              <a:solidFill>
                <a:srgbClr val="FF0066"/>
              </a:solidFill>
            </a:endParaRPr>
          </a:p>
        </p:txBody>
      </p:sp>
      <p:pic>
        <p:nvPicPr>
          <p:cNvPr id="18443" name="Picture 7" descr="ANIFLOWE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4800" y="58674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7" descr="ANIFLOWE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58674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7" descr="ANIFLOWE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0" y="58674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7" descr="ANIFLOWE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58674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7" descr="ANIFLOWE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674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AutoShape 7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5562600"/>
            <a:ext cx="1752600" cy="1295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86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8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actionButtonBackPrevious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i="1" u="sng" smtClean="0">
                <a:solidFill>
                  <a:srgbClr val="FF0000"/>
                </a:solidFill>
                <a:latin typeface="Times New Roman" pitchFamily="18" charset="0"/>
              </a:rPr>
              <a:t>Câu 1:</a:t>
            </a:r>
            <a:r>
              <a:rPr lang="en-US" sz="4000" smtClean="0">
                <a:latin typeface="Times New Roman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Văn b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ả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n lu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ậ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t nào có giá tr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ị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 pháp lí cao nh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ấ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t trong hệ th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ố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ng pháp lu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ậ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t Việt Nam?</a:t>
            </a:r>
          </a:p>
          <a:p>
            <a:pPr eaLnBrk="1" hangingPunct="1">
              <a:buFontTx/>
              <a:buNone/>
            </a:pPr>
            <a:endParaRPr lang="en-US" sz="4000" smtClean="0">
              <a:latin typeface="Times New Roman" pitchFamily="18" charset="0"/>
            </a:endParaRPr>
          </a:p>
        </p:txBody>
      </p:sp>
      <p:pic>
        <p:nvPicPr>
          <p:cNvPr id="19459" name="Picture 4" descr="Flower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3434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5562600"/>
            <a:ext cx="1752600" cy="1295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1066800" y="3048000"/>
            <a:ext cx="4419600" cy="6413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3600" b="1">
                <a:solidFill>
                  <a:srgbClr val="FF0066"/>
                </a:solidFill>
                <a:latin typeface="Arial Unicode MS" pitchFamily="34" charset="-128"/>
              </a:rPr>
              <a:t>Đáp án: Hiến pháp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i="1" smtClean="0">
                <a:solidFill>
                  <a:srgbClr val="FF0000"/>
                </a:solidFill>
                <a:latin typeface="Arial Unicode MS" pitchFamily="34" charset="-128"/>
              </a:rPr>
              <a:t>  </a:t>
            </a:r>
            <a:r>
              <a:rPr lang="en-US" sz="3600" b="1" i="1" u="sng" smtClean="0">
                <a:solidFill>
                  <a:srgbClr val="FF0000"/>
                </a:solidFill>
                <a:latin typeface="Arial Unicode MS" pitchFamily="34" charset="-128"/>
              </a:rPr>
              <a:t>Câu 2:</a:t>
            </a:r>
            <a:r>
              <a:rPr lang="en-US" sz="3600" smtClean="0">
                <a:latin typeface="Arial Unicode MS" pitchFamily="34" charset="-128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Arial Unicode MS" pitchFamily="34" charset="-128"/>
              </a:rPr>
              <a:t>Từ khi thành lập n</a:t>
            </a:r>
            <a:r>
              <a:rPr lang="en-US" b="1" smtClean="0">
                <a:solidFill>
                  <a:srgbClr val="0000FF"/>
                </a:solidFill>
                <a:latin typeface="Arial Unicode MS" pitchFamily="34" charset="-128"/>
              </a:rPr>
              <a:t>ướ</a:t>
            </a:r>
            <a:r>
              <a:rPr lang="en-US" sz="3600" b="1" smtClean="0">
                <a:solidFill>
                  <a:srgbClr val="0000FF"/>
                </a:solidFill>
                <a:latin typeface="Arial Unicode MS" pitchFamily="34" charset="-128"/>
              </a:rPr>
              <a:t>c đến nay, Nhà nước ta đã ban hành bao nhiêu bản Hiến pháp?</a:t>
            </a:r>
          </a:p>
          <a:p>
            <a:pPr eaLnBrk="1" hangingPunct="1">
              <a:buFontTx/>
              <a:buNone/>
            </a:pPr>
            <a:r>
              <a:rPr lang="en-US" sz="4000" smtClean="0">
                <a:latin typeface="Times New Roman" pitchFamily="18" charset="0"/>
              </a:rPr>
              <a:t>          </a:t>
            </a:r>
          </a:p>
        </p:txBody>
      </p:sp>
      <p:pic>
        <p:nvPicPr>
          <p:cNvPr id="20483" name="Picture 4" descr="c7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7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791200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7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791200"/>
            <a:ext cx="236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c7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791200"/>
            <a:ext cx="251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486400"/>
            <a:ext cx="1981200" cy="13716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990600" y="2590800"/>
            <a:ext cx="4419600" cy="6413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3600" b="1">
                <a:solidFill>
                  <a:srgbClr val="FF0066"/>
                </a:solidFill>
              </a:rPr>
              <a:t>Đáp án: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i="1" smtClean="0">
                <a:solidFill>
                  <a:srgbClr val="FF0000"/>
                </a:solidFill>
                <a:latin typeface="Arial Unicode MS" pitchFamily="34" charset="-128"/>
              </a:rPr>
              <a:t>  </a:t>
            </a:r>
            <a:r>
              <a:rPr lang="en-US" sz="4000" b="1" i="1" u="sng" smtClean="0">
                <a:solidFill>
                  <a:srgbClr val="FF0000"/>
                </a:solidFill>
                <a:latin typeface="Arial Unicode MS" pitchFamily="34" charset="-128"/>
              </a:rPr>
              <a:t>Câu 3:</a:t>
            </a:r>
            <a:r>
              <a:rPr lang="en-US" sz="4000" smtClean="0">
                <a:solidFill>
                  <a:srgbClr val="FF0000"/>
                </a:solidFill>
                <a:latin typeface="Arial Unicode MS" pitchFamily="34" charset="-128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Arial Unicode MS" pitchFamily="34" charset="-128"/>
              </a:rPr>
              <a:t>Hiến pháp năm 1992 được Quốc hội thông qua vào ngày, tháng năm nào?</a:t>
            </a:r>
          </a:p>
          <a:p>
            <a:pPr eaLnBrk="1" hangingPunct="1">
              <a:buFontTx/>
              <a:buNone/>
            </a:pPr>
            <a:endParaRPr lang="en-US" sz="4000" smtClean="0">
              <a:latin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sz="4000" smtClean="0">
              <a:latin typeface="Times New Roman" pitchFamily="18" charset="0"/>
            </a:endParaRPr>
          </a:p>
        </p:txBody>
      </p:sp>
      <p:sp>
        <p:nvSpPr>
          <p:cNvPr id="21507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5334000"/>
            <a:ext cx="2057400" cy="15240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08" name="Picture 11" descr="pi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114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990600" y="2590800"/>
            <a:ext cx="4419600" cy="6413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3600" b="1">
                <a:solidFill>
                  <a:srgbClr val="FF0066"/>
                </a:solidFill>
              </a:rPr>
              <a:t>Đáp án: 15/04/1992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i="1" u="sng" smtClean="0">
                <a:solidFill>
                  <a:srgbClr val="FF0000"/>
                </a:solidFill>
                <a:latin typeface="Arial Unicode MS" pitchFamily="34" charset="-128"/>
              </a:rPr>
              <a:t>Câu 4:</a:t>
            </a:r>
            <a:r>
              <a:rPr lang="en-US" sz="4000" smtClean="0">
                <a:latin typeface="Arial Unicode MS" pitchFamily="34" charset="-128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Hi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ế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n pháp đ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ầ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u tiên c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ủ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a nư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ớ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c ta ban hành vào năm nào?</a:t>
            </a:r>
          </a:p>
        </p:txBody>
      </p:sp>
      <p:sp>
        <p:nvSpPr>
          <p:cNvPr id="2253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410200"/>
            <a:ext cx="1981200" cy="14478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2" name="Picture 9" descr="C78050FB9F484BAE8E8262A9851A74C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343400"/>
            <a:ext cx="13716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609600" y="2286000"/>
            <a:ext cx="5105400" cy="6413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</a:rPr>
              <a:t>Đáp án: Năm 1946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URGL_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81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686800" cy="4572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Arial Unicode MS" pitchFamily="34" charset="-128"/>
              </a:rPr>
              <a:t>         </a:t>
            </a:r>
            <a:endParaRPr lang="en-US" sz="2400" b="1">
              <a:solidFill>
                <a:srgbClr val="0000FF"/>
              </a:solidFill>
              <a:latin typeface="Arial Unicode MS" pitchFamily="34" charset="-128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-228600" y="750888"/>
            <a:ext cx="9601200" cy="640873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60375" indent="-460375" algn="l"/>
            <a:r>
              <a:rPr lang="en-US" b="1" dirty="0">
                <a:solidFill>
                  <a:srgbClr val="0000FF"/>
                </a:solidFill>
                <a:latin typeface="VNI-Times" pitchFamily="2" charset="0"/>
              </a:rPr>
              <a:t>            </a:t>
            </a:r>
            <a:endParaRPr lang="en-US" b="1" dirty="0">
              <a:latin typeface="VNI-Times" pitchFamily="2" charset="0"/>
            </a:endParaRPr>
          </a:p>
          <a:p>
            <a:pPr marL="460375" indent="-460375" algn="l"/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           1.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Hieán</a:t>
            </a:r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phaùp</a:t>
            </a:r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1992 :</a:t>
            </a:r>
          </a:p>
          <a:p>
            <a:pPr marL="460375" indent="-460375" algn="l"/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           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Ñieàu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65: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Treû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em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ñöôïc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gia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ñình</a:t>
            </a:r>
            <a:r>
              <a:rPr lang="en-US" b="1" dirty="0">
                <a:latin typeface="VNI-Times" pitchFamily="2" charset="0"/>
              </a:rPr>
              <a:t> , </a:t>
            </a:r>
            <a:r>
              <a:rPr lang="en-US" b="1" dirty="0" err="1">
                <a:latin typeface="VNI-Times" pitchFamily="2" charset="0"/>
              </a:rPr>
              <a:t>Nhaø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nöôùc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vaø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xaõ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hoäi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baûo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veä</a:t>
            </a:r>
            <a:r>
              <a:rPr lang="en-US" b="1" dirty="0">
                <a:latin typeface="VNI-Times" pitchFamily="2" charset="0"/>
              </a:rPr>
              <a:t>, </a:t>
            </a:r>
            <a:r>
              <a:rPr lang="en-US" b="1" dirty="0" err="1">
                <a:latin typeface="VNI-Times" pitchFamily="2" charset="0"/>
              </a:rPr>
              <a:t>chaêm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soùc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vaø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giaùo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duïc</a:t>
            </a:r>
            <a:r>
              <a:rPr lang="en-US" b="1" dirty="0">
                <a:latin typeface="VNI-Times" pitchFamily="2" charset="0"/>
              </a:rPr>
              <a:t> .</a:t>
            </a:r>
          </a:p>
          <a:p>
            <a:pPr marL="460375" indent="-460375" algn="l"/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           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Ñieàu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146: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Hieán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phaùp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nöôùc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Coäng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hoaø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xaõ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hoäi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chuû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nghóa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Vieät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nam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laø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luaät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cô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baûn</a:t>
            </a:r>
            <a:r>
              <a:rPr lang="en-US" b="1" dirty="0">
                <a:latin typeface="VNI-Times" pitchFamily="2" charset="0"/>
              </a:rPr>
              <a:t>  </a:t>
            </a:r>
            <a:r>
              <a:rPr lang="en-US" b="1" dirty="0" err="1">
                <a:latin typeface="VNI-Times" pitchFamily="2" charset="0"/>
              </a:rPr>
              <a:t>cuûa</a:t>
            </a:r>
            <a:r>
              <a:rPr lang="en-US" b="1" dirty="0">
                <a:latin typeface="VNI-Times" pitchFamily="2" charset="0"/>
              </a:rPr>
              <a:t>  </a:t>
            </a:r>
            <a:r>
              <a:rPr lang="en-US" b="1" dirty="0" err="1">
                <a:latin typeface="VNI-Times" pitchFamily="2" charset="0"/>
              </a:rPr>
              <a:t>nhaø</a:t>
            </a:r>
            <a:r>
              <a:rPr lang="en-US" b="1" dirty="0">
                <a:latin typeface="VNI-Times" pitchFamily="2" charset="0"/>
              </a:rPr>
              <a:t>  </a:t>
            </a:r>
            <a:r>
              <a:rPr lang="en-US" b="1" dirty="0" err="1">
                <a:latin typeface="VNI-Times" pitchFamily="2" charset="0"/>
              </a:rPr>
              <a:t>nöôùc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coù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hieäu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löïc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phaùp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lyù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cao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nhaát</a:t>
            </a:r>
            <a:r>
              <a:rPr lang="en-US" b="1" dirty="0">
                <a:latin typeface="VNI-Times" pitchFamily="2" charset="0"/>
              </a:rPr>
              <a:t>. </a:t>
            </a:r>
          </a:p>
          <a:p>
            <a:pPr marL="460375" indent="-460375" algn="l"/>
            <a:r>
              <a:rPr lang="en-US" b="1" dirty="0">
                <a:latin typeface="VNI-Times" pitchFamily="2" charset="0"/>
              </a:rPr>
              <a:t>                               </a:t>
            </a:r>
            <a:r>
              <a:rPr lang="en-US" b="1" dirty="0" err="1">
                <a:latin typeface="VNI-Times" pitchFamily="2" charset="0"/>
              </a:rPr>
              <a:t>Moïi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vaên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baûn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phaùp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luaät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khaùc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phaûi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phuø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hôïp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vôùi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Hieán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phaùp</a:t>
            </a:r>
            <a:r>
              <a:rPr lang="en-US" b="1" dirty="0">
                <a:latin typeface="VNI-Times" pitchFamily="2" charset="0"/>
              </a:rPr>
              <a:t>.</a:t>
            </a:r>
          </a:p>
          <a:p>
            <a:pPr marL="460375" indent="-460375" algn="l"/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           2.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Luaät</a:t>
            </a:r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Baûo</a:t>
            </a:r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veä</a:t>
            </a:r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,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chaêm</a:t>
            </a:r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soùc</a:t>
            </a:r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vaø</a:t>
            </a:r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Giaùo</a:t>
            </a:r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duïc</a:t>
            </a:r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treû</a:t>
            </a:r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em</a:t>
            </a:r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2004</a:t>
            </a:r>
          </a:p>
          <a:p>
            <a:pPr marL="460375" indent="-460375" algn="l"/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          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Ñieàu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11:Quyeàn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ñöôïc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khai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sinh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vaø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coù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quoác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tòch</a:t>
            </a:r>
            <a:r>
              <a:rPr lang="en-US" b="1" dirty="0">
                <a:latin typeface="VNI-Times" pitchFamily="2" charset="0"/>
              </a:rPr>
              <a:t> </a:t>
            </a:r>
          </a:p>
          <a:p>
            <a:pPr marL="460375" indent="-460375" algn="l"/>
            <a:r>
              <a:rPr lang="en-US" b="1" dirty="0">
                <a:latin typeface="VNI-Times" pitchFamily="2" charset="0"/>
              </a:rPr>
              <a:t>             1.Treû </a:t>
            </a:r>
            <a:r>
              <a:rPr lang="en-US" b="1" dirty="0" err="1">
                <a:latin typeface="VNI-Times" pitchFamily="2" charset="0"/>
              </a:rPr>
              <a:t>em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coù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quyeàn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ñöôïc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khai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sinh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vaø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coù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quoác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tòch</a:t>
            </a:r>
            <a:r>
              <a:rPr lang="en-US" b="1" dirty="0">
                <a:latin typeface="VNI-Times" pitchFamily="2" charset="0"/>
              </a:rPr>
              <a:t>.</a:t>
            </a:r>
          </a:p>
          <a:p>
            <a:pPr marL="460375" indent="-460375" algn="l"/>
            <a:r>
              <a:rPr lang="en-US" b="1" dirty="0">
                <a:latin typeface="VNI-Times" pitchFamily="2" charset="0"/>
              </a:rPr>
              <a:t>             2. [….]</a:t>
            </a:r>
          </a:p>
          <a:p>
            <a:pPr marL="460375" indent="-460375" algn="l"/>
            <a:r>
              <a:rPr lang="en-US" b="1" dirty="0">
                <a:latin typeface="VNI-Times" pitchFamily="2" charset="0"/>
              </a:rPr>
              <a:t>           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Ñieàu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12:Quyeàn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ñöôïc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chaêm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soùc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nuoâi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döôõng</a:t>
            </a:r>
            <a:endParaRPr lang="en-US" b="1" dirty="0">
              <a:solidFill>
                <a:srgbClr val="008000"/>
              </a:solidFill>
              <a:latin typeface="VNI-Times" pitchFamily="2" charset="0"/>
            </a:endParaRPr>
          </a:p>
          <a:p>
            <a:pPr marL="460375" indent="-460375" algn="l"/>
            <a:r>
              <a:rPr lang="en-US" b="1" dirty="0">
                <a:latin typeface="VNI-Times" pitchFamily="2" charset="0"/>
              </a:rPr>
              <a:t>             1. </a:t>
            </a:r>
            <a:r>
              <a:rPr lang="en-US" b="1" dirty="0" err="1">
                <a:latin typeface="VNI-Times" pitchFamily="2" charset="0"/>
              </a:rPr>
              <a:t>Treû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em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coù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quyeàn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ñöôïc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chaêm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soùc</a:t>
            </a:r>
            <a:r>
              <a:rPr lang="en-US" b="1" dirty="0">
                <a:latin typeface="VNI-Times" pitchFamily="2" charset="0"/>
              </a:rPr>
              <a:t>, </a:t>
            </a:r>
            <a:r>
              <a:rPr lang="en-US" b="1" dirty="0" err="1">
                <a:latin typeface="VNI-Times" pitchFamily="2" charset="0"/>
              </a:rPr>
              <a:t>nuoâi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döôõng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phaùt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trieån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theå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chaát</a:t>
            </a:r>
            <a:r>
              <a:rPr lang="en-US" b="1" dirty="0">
                <a:latin typeface="VNI-Times" pitchFamily="2" charset="0"/>
              </a:rPr>
              <a:t>, </a:t>
            </a:r>
            <a:r>
              <a:rPr lang="en-US" b="1" dirty="0" err="1">
                <a:latin typeface="VNI-Times" pitchFamily="2" charset="0"/>
              </a:rPr>
              <a:t>trí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tueä</a:t>
            </a:r>
            <a:r>
              <a:rPr lang="en-US" b="1" dirty="0">
                <a:latin typeface="VNI-Times" pitchFamily="2" charset="0"/>
              </a:rPr>
              <a:t>, </a:t>
            </a:r>
            <a:r>
              <a:rPr lang="en-US" b="1" dirty="0" err="1">
                <a:latin typeface="VNI-Times" pitchFamily="2" charset="0"/>
              </a:rPr>
              <a:t>tinh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thaàn</a:t>
            </a:r>
            <a:r>
              <a:rPr lang="en-US" b="1" dirty="0">
                <a:latin typeface="VNI-Times" pitchFamily="2" charset="0"/>
              </a:rPr>
              <a:t>, </a:t>
            </a:r>
            <a:r>
              <a:rPr lang="en-US" b="1" dirty="0" err="1">
                <a:latin typeface="VNI-Times" pitchFamily="2" charset="0"/>
              </a:rPr>
              <a:t>ñaïo</a:t>
            </a:r>
            <a:r>
              <a:rPr lang="en-US" b="1" dirty="0">
                <a:latin typeface="VNI-Times" pitchFamily="2" charset="0"/>
              </a:rPr>
              <a:t>   </a:t>
            </a:r>
            <a:r>
              <a:rPr lang="en-US" b="1" dirty="0" err="1">
                <a:latin typeface="VNI-Times" pitchFamily="2" charset="0"/>
              </a:rPr>
              <a:t>ñöùc</a:t>
            </a:r>
            <a:r>
              <a:rPr lang="en-US" b="1" dirty="0">
                <a:latin typeface="VNI-Times" pitchFamily="2" charset="0"/>
              </a:rPr>
              <a:t>.</a:t>
            </a:r>
          </a:p>
          <a:p>
            <a:pPr marL="460375" indent="-460375" algn="l"/>
            <a:r>
              <a:rPr lang="en-US" b="1" dirty="0">
                <a:latin typeface="VNI-Times" pitchFamily="2" charset="0"/>
              </a:rPr>
              <a:t>           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Ñieàu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16: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Quyeàn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ñöôïc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hoïc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taäp</a:t>
            </a:r>
            <a:endParaRPr lang="en-US" b="1" dirty="0">
              <a:solidFill>
                <a:srgbClr val="008000"/>
              </a:solidFill>
              <a:latin typeface="VNI-Times" pitchFamily="2" charset="0"/>
            </a:endParaRPr>
          </a:p>
          <a:p>
            <a:pPr marL="460375" indent="-460375" algn="l"/>
            <a:r>
              <a:rPr lang="en-US" b="1" dirty="0">
                <a:latin typeface="VNI-Times" pitchFamily="2" charset="0"/>
              </a:rPr>
              <a:t>            1. </a:t>
            </a:r>
            <a:r>
              <a:rPr lang="en-US" b="1" dirty="0" err="1">
                <a:latin typeface="VNI-Times" pitchFamily="2" charset="0"/>
              </a:rPr>
              <a:t>Treû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em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coù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quyeàn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ñöôïc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hoïc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taäp</a:t>
            </a:r>
            <a:r>
              <a:rPr lang="en-US" b="1" dirty="0">
                <a:latin typeface="VNI-Times" pitchFamily="2" charset="0"/>
              </a:rPr>
              <a:t>.</a:t>
            </a:r>
          </a:p>
          <a:p>
            <a:pPr marL="460375" indent="-460375" algn="l"/>
            <a:r>
              <a:rPr lang="en-US" b="1" dirty="0">
                <a:latin typeface="VNI-Times" pitchFamily="2" charset="0"/>
              </a:rPr>
              <a:t>            2. </a:t>
            </a:r>
            <a:r>
              <a:rPr lang="en-US" b="1" dirty="0" err="1">
                <a:latin typeface="VNI-Times" pitchFamily="2" charset="0"/>
              </a:rPr>
              <a:t>Treû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em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hoïc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baäc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tieåu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hoïc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trong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caùc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cô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sôû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giaùo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duïc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coâng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laäp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khoâng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phaûi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traû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hoïc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phí</a:t>
            </a:r>
            <a:r>
              <a:rPr lang="en-US" b="1" dirty="0">
                <a:latin typeface="VNI-Times" pitchFamily="2" charset="0"/>
              </a:rPr>
              <a:t>.</a:t>
            </a:r>
          </a:p>
          <a:p>
            <a:pPr marL="460375" indent="-460375" algn="l"/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           3.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Luaät</a:t>
            </a:r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Hoân</a:t>
            </a:r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nhaân</a:t>
            </a:r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gia</a:t>
            </a:r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ñình</a:t>
            </a:r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 :</a:t>
            </a:r>
          </a:p>
          <a:p>
            <a:pPr marL="460375" indent="-460375" algn="l"/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           </a:t>
            </a:r>
            <a:r>
              <a:rPr lang="en-US" b="1" dirty="0" err="1">
                <a:solidFill>
                  <a:srgbClr val="008000"/>
                </a:solidFill>
                <a:latin typeface="VNI-Times" pitchFamily="2" charset="0"/>
              </a:rPr>
              <a:t>Ñieàu</a:t>
            </a:r>
            <a:r>
              <a:rPr lang="en-US" b="1" dirty="0">
                <a:solidFill>
                  <a:srgbClr val="008000"/>
                </a:solidFill>
                <a:latin typeface="VNI-Times" pitchFamily="2" charset="0"/>
              </a:rPr>
              <a:t> 2</a:t>
            </a:r>
          </a:p>
          <a:p>
            <a:pPr marL="460375" indent="-460375" algn="l"/>
            <a:r>
              <a:rPr lang="en-US" b="1" dirty="0">
                <a:latin typeface="VNI-Times" pitchFamily="2" charset="0"/>
              </a:rPr>
              <a:t>             [….]</a:t>
            </a:r>
          </a:p>
          <a:p>
            <a:pPr marL="460375" indent="-460375" algn="l"/>
            <a:r>
              <a:rPr lang="en-US" b="1" dirty="0">
                <a:latin typeface="VNI-Times" pitchFamily="2" charset="0"/>
              </a:rPr>
              <a:t>            4. Cha </a:t>
            </a:r>
            <a:r>
              <a:rPr lang="en-US" b="1" dirty="0" err="1">
                <a:latin typeface="VNI-Times" pitchFamily="2" charset="0"/>
              </a:rPr>
              <a:t>meï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coù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nghóa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vuï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nuoâi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daïy</a:t>
            </a:r>
            <a:r>
              <a:rPr lang="en-US" b="1" dirty="0">
                <a:latin typeface="VNI-Times" pitchFamily="2" charset="0"/>
              </a:rPr>
              <a:t> con </a:t>
            </a:r>
            <a:r>
              <a:rPr lang="en-US" b="1" dirty="0" err="1">
                <a:latin typeface="VNI-Times" pitchFamily="2" charset="0"/>
              </a:rPr>
              <a:t>thaønh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nhöõng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coâng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daân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coù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ích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cho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xaõ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hoäi</a:t>
            </a:r>
            <a:r>
              <a:rPr lang="en-US" b="1" dirty="0">
                <a:latin typeface="VNI-Times" pitchFamily="2" charset="0"/>
              </a:rPr>
              <a:t>…</a:t>
            </a:r>
          </a:p>
          <a:p>
            <a:pPr marL="460375" indent="-460375" algn="l"/>
            <a:r>
              <a:rPr lang="en-US" b="1" dirty="0">
                <a:latin typeface="VNI-Times" pitchFamily="2" charset="0"/>
              </a:rPr>
              <a:t>            5. </a:t>
            </a:r>
            <a:r>
              <a:rPr lang="en-US" b="1" dirty="0" err="1">
                <a:latin typeface="VNI-Times" pitchFamily="2" charset="0"/>
              </a:rPr>
              <a:t>Nhaø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nöôùc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vaø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xaõ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hoäi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khoâng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thöøa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nhaän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söï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phaân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bieät</a:t>
            </a:r>
            <a:r>
              <a:rPr lang="en-US" b="1" dirty="0">
                <a:latin typeface="VNI-Times" pitchFamily="2" charset="0"/>
              </a:rPr>
              <a:t>, </a:t>
            </a:r>
            <a:r>
              <a:rPr lang="en-US" b="1" dirty="0" err="1">
                <a:latin typeface="VNI-Times" pitchFamily="2" charset="0"/>
              </a:rPr>
              <a:t>ñoái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xöû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giöõa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caùc</a:t>
            </a:r>
            <a:r>
              <a:rPr lang="en-US" b="1" dirty="0">
                <a:latin typeface="VNI-Times" pitchFamily="2" charset="0"/>
              </a:rPr>
              <a:t> con, </a:t>
            </a:r>
            <a:r>
              <a:rPr lang="en-US" b="1" dirty="0" err="1">
                <a:latin typeface="VNI-Times" pitchFamily="2" charset="0"/>
              </a:rPr>
              <a:t>giöõa</a:t>
            </a:r>
            <a:r>
              <a:rPr lang="en-US" b="1" dirty="0">
                <a:latin typeface="VNI-Times" pitchFamily="2" charset="0"/>
              </a:rPr>
              <a:t> con </a:t>
            </a:r>
            <a:r>
              <a:rPr lang="en-US" b="1" dirty="0" err="1">
                <a:latin typeface="VNI-Times" pitchFamily="2" charset="0"/>
              </a:rPr>
              <a:t>trai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vaø</a:t>
            </a:r>
            <a:r>
              <a:rPr lang="en-US" b="1" dirty="0">
                <a:latin typeface="VNI-Times" pitchFamily="2" charset="0"/>
              </a:rPr>
              <a:t> con </a:t>
            </a:r>
            <a:r>
              <a:rPr lang="en-US" b="1" dirty="0" err="1">
                <a:latin typeface="VNI-Times" pitchFamily="2" charset="0"/>
              </a:rPr>
              <a:t>gaùi</a:t>
            </a:r>
            <a:r>
              <a:rPr lang="en-US" b="1" dirty="0">
                <a:latin typeface="VNI-Times" pitchFamily="2" charset="0"/>
              </a:rPr>
              <a:t>, con </a:t>
            </a:r>
            <a:r>
              <a:rPr lang="en-US" b="1" dirty="0" err="1">
                <a:latin typeface="VNI-Times" pitchFamily="2" charset="0"/>
              </a:rPr>
              <a:t>ñeû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vaø</a:t>
            </a:r>
            <a:r>
              <a:rPr lang="en-US" b="1" dirty="0">
                <a:latin typeface="VNI-Times" pitchFamily="2" charset="0"/>
              </a:rPr>
              <a:t> con </a:t>
            </a:r>
            <a:r>
              <a:rPr lang="en-US" b="1" dirty="0" err="1">
                <a:latin typeface="VNI-Times" pitchFamily="2" charset="0"/>
              </a:rPr>
              <a:t>nuoâi</a:t>
            </a:r>
            <a:r>
              <a:rPr lang="en-US" b="1" dirty="0">
                <a:latin typeface="VNI-Times" pitchFamily="2" charset="0"/>
              </a:rPr>
              <a:t> , con </a:t>
            </a:r>
            <a:r>
              <a:rPr lang="en-US" b="1" dirty="0" err="1">
                <a:latin typeface="VNI-Times" pitchFamily="2" charset="0"/>
              </a:rPr>
              <a:t>trong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giaù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thuù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vaø</a:t>
            </a:r>
            <a:r>
              <a:rPr lang="en-US" b="1" dirty="0">
                <a:latin typeface="VNI-Times" pitchFamily="2" charset="0"/>
              </a:rPr>
              <a:t> con </a:t>
            </a:r>
            <a:r>
              <a:rPr lang="en-US" b="1" dirty="0" err="1">
                <a:latin typeface="VNI-Times" pitchFamily="2" charset="0"/>
              </a:rPr>
              <a:t>ngoøai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giaù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thuù</a:t>
            </a:r>
            <a:r>
              <a:rPr lang="en-US" b="1" dirty="0">
                <a:latin typeface="VNI-Times" pitchFamily="2" charset="0"/>
              </a:rPr>
              <a:t>… </a:t>
            </a:r>
          </a:p>
          <a:p>
            <a:pPr marL="460375" indent="-460375" eaLnBrk="0" hangingPunct="0"/>
            <a:r>
              <a:rPr lang="en-US" b="1" dirty="0">
                <a:solidFill>
                  <a:schemeClr val="tx1"/>
                </a:solidFill>
                <a:latin typeface="VNI-Times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1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71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71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71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71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71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71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71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71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71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710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710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710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710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710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710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710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710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710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i="1" u="sng" smtClean="0">
                <a:solidFill>
                  <a:srgbClr val="FF0000"/>
                </a:solidFill>
                <a:latin typeface="Arial Unicode MS" pitchFamily="34" charset="-128"/>
              </a:rPr>
              <a:t>Câu 5:</a:t>
            </a:r>
            <a:r>
              <a:rPr lang="en-US" sz="4000" smtClean="0">
                <a:latin typeface="Arial Unicode MS" pitchFamily="34" charset="-128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Arial Unicode MS" pitchFamily="34" charset="-128"/>
              </a:rPr>
              <a:t>Hiện nay chúng ta đang thực hiện Hiến pháp năm nào?</a:t>
            </a:r>
          </a:p>
          <a:p>
            <a:pPr eaLnBrk="1" hangingPunct="1">
              <a:buFontTx/>
              <a:buNone/>
            </a:pPr>
            <a:r>
              <a:rPr lang="en-US" sz="4000" smtClean="0">
                <a:latin typeface="Times New Roman" pitchFamily="18" charset="0"/>
              </a:rPr>
              <a:t> </a:t>
            </a:r>
          </a:p>
        </p:txBody>
      </p:sp>
      <p:pic>
        <p:nvPicPr>
          <p:cNvPr id="23555" name="Picture 4" descr="c7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67600" y="5562600"/>
            <a:ext cx="1676400" cy="1295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990600" y="2590800"/>
            <a:ext cx="6781800" cy="6413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3600" b="1">
                <a:solidFill>
                  <a:srgbClr val="FF0066"/>
                </a:solidFill>
                <a:latin typeface="Arial Unicode MS" pitchFamily="34" charset="-128"/>
              </a:rPr>
              <a:t>Đáp án: Hiến pháp năm 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88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i="1" u="sng" smtClean="0"/>
          </a:p>
          <a:p>
            <a:pPr eaLnBrk="1" hangingPunct="1">
              <a:buFontTx/>
              <a:buNone/>
            </a:pPr>
            <a:r>
              <a:rPr lang="en-US" sz="3600" b="1" i="1" smtClean="0">
                <a:solidFill>
                  <a:srgbClr val="0000FF"/>
                </a:solidFill>
              </a:rPr>
              <a:t>  </a:t>
            </a:r>
            <a:r>
              <a:rPr lang="en-US" sz="3600" b="1" i="1" u="sng" smtClean="0">
                <a:solidFill>
                  <a:srgbClr val="FF0066"/>
                </a:solidFill>
              </a:rPr>
              <a:t>Câu 6</a:t>
            </a:r>
            <a:r>
              <a:rPr lang="en-US" sz="3600" b="1" i="1" smtClean="0">
                <a:solidFill>
                  <a:srgbClr val="FF0066"/>
                </a:solidFill>
              </a:rPr>
              <a:t>:</a:t>
            </a:r>
            <a:r>
              <a:rPr lang="en-US" sz="3600" smtClean="0">
                <a:solidFill>
                  <a:srgbClr val="0000FF"/>
                </a:solidFill>
              </a:rPr>
              <a:t> </a:t>
            </a:r>
            <a:r>
              <a:rPr lang="en-US" sz="3600" b="1" smtClean="0">
                <a:solidFill>
                  <a:srgbClr val="0000FF"/>
                </a:solidFill>
              </a:rPr>
              <a:t>Hiến pháp 1992 gồm bao nhiêu chương, bao nhiêu điều?</a:t>
            </a:r>
          </a:p>
        </p:txBody>
      </p:sp>
      <p:sp>
        <p:nvSpPr>
          <p:cNvPr id="24579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5410200"/>
            <a:ext cx="2057400" cy="14478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0" name="Picture 7" descr="67126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1148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990600" y="2590800"/>
            <a:ext cx="6629400" cy="6413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3600" b="1">
                <a:solidFill>
                  <a:srgbClr val="FF0066"/>
                </a:solidFill>
              </a:rPr>
              <a:t>Đáp án: 12 chương, 147 đi</a:t>
            </a:r>
            <a:r>
              <a:rPr lang="en-US" sz="3200" b="1">
                <a:solidFill>
                  <a:srgbClr val="FF0066"/>
                </a:solidFill>
              </a:rPr>
              <a:t>ề</a:t>
            </a:r>
            <a:r>
              <a:rPr lang="en-US" sz="3600" b="1">
                <a:solidFill>
                  <a:srgbClr val="FF0066"/>
                </a:solidFill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u="sng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4000" b="1" u="sng" smtClean="0">
                <a:solidFill>
                  <a:srgbClr val="FF0000"/>
                </a:solidFill>
                <a:latin typeface="Times New Roman" pitchFamily="18" charset="0"/>
              </a:rPr>
              <a:t>Câu 7: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</a:rPr>
              <a:t>Bản chất của Nhà nước ta được qui định ở điều mấy của Hiến pháp?</a:t>
            </a:r>
            <a:endParaRPr lang="en-US" sz="36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560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562600"/>
            <a:ext cx="1524000" cy="1295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4" name="Picture 10" descr="flow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065713"/>
            <a:ext cx="220980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990600" y="2590800"/>
            <a:ext cx="4419600" cy="6413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3600" b="1">
                <a:solidFill>
                  <a:srgbClr val="FF0066"/>
                </a:solidFill>
                <a:latin typeface="Arial Unicode MS" pitchFamily="34" charset="-128"/>
              </a:rPr>
              <a:t>Đáp án: Điều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i="1" u="sng" smtClean="0">
                <a:solidFill>
                  <a:srgbClr val="FF0000"/>
                </a:solidFill>
                <a:latin typeface="Arial Unicode MS" pitchFamily="34" charset="-128"/>
              </a:rPr>
              <a:t>Câu 8:</a:t>
            </a:r>
            <a:r>
              <a:rPr lang="en-US" sz="4000" smtClean="0">
                <a:latin typeface="Arial Unicode MS" pitchFamily="34" charset="-128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Arial Unicode MS" pitchFamily="34" charset="-128"/>
              </a:rPr>
              <a:t>Theo quy định của Hiến pháp bản chất của Nhà nước ta là gì?</a:t>
            </a:r>
          </a:p>
          <a:p>
            <a:pPr eaLnBrk="1" hangingPunct="1">
              <a:buFontTx/>
              <a:buNone/>
            </a:pPr>
            <a:endParaRPr lang="en-US" sz="4000" smtClean="0">
              <a:latin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sz="4000" smtClean="0">
                <a:latin typeface="Times New Roman" pitchFamily="18" charset="0"/>
              </a:rPr>
              <a:t>        </a:t>
            </a:r>
          </a:p>
        </p:txBody>
      </p:sp>
      <p:pic>
        <p:nvPicPr>
          <p:cNvPr id="26627" name="Picture 4" descr="Flower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3434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562600"/>
            <a:ext cx="1600200" cy="1295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838200" y="2438400"/>
            <a:ext cx="7467600" cy="119062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3600" b="1">
                <a:solidFill>
                  <a:srgbClr val="FF0066"/>
                </a:solidFill>
                <a:latin typeface="Arial Unicode MS" pitchFamily="34" charset="-128"/>
              </a:rPr>
              <a:t>Đáp án: Nhà n</a:t>
            </a:r>
            <a:r>
              <a:rPr lang="en-US" sz="3200" b="1">
                <a:solidFill>
                  <a:srgbClr val="FF0066"/>
                </a:solidFill>
                <a:latin typeface="Arial Unicode MS" pitchFamily="34" charset="-128"/>
              </a:rPr>
              <a:t>ướ</a:t>
            </a:r>
            <a:r>
              <a:rPr lang="en-US" sz="3600" b="1">
                <a:solidFill>
                  <a:srgbClr val="FF0066"/>
                </a:solidFill>
                <a:latin typeface="Arial Unicode MS" pitchFamily="34" charset="-128"/>
              </a:rPr>
              <a:t>c c</a:t>
            </a:r>
            <a:r>
              <a:rPr lang="en-US" sz="3200" b="1">
                <a:solidFill>
                  <a:srgbClr val="FF0066"/>
                </a:solidFill>
                <a:latin typeface="Arial Unicode MS" pitchFamily="34" charset="-128"/>
              </a:rPr>
              <a:t>ủ</a:t>
            </a:r>
            <a:r>
              <a:rPr lang="en-US" sz="3600" b="1">
                <a:solidFill>
                  <a:srgbClr val="FF0066"/>
                </a:solidFill>
                <a:latin typeface="Arial Unicode MS" pitchFamily="34" charset="-128"/>
              </a:rPr>
              <a:t>a nhân dân, do nhân dân, vì nhân dân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1066800" y="228600"/>
            <a:ext cx="5483225" cy="825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5715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QUỐC HỘI KHÓA I</a:t>
            </a:r>
          </a:p>
        </p:txBody>
      </p:sp>
      <p:pic>
        <p:nvPicPr>
          <p:cNvPr id="97285" name="Picture 5" descr="images1962352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839200" cy="53911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1" name="Picture 3" descr="images974991_qh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143000"/>
            <a:ext cx="8686800" cy="5486400"/>
          </a:xfrm>
          <a:noFill/>
          <a:ln/>
        </p:spPr>
      </p:pic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990600" y="228600"/>
            <a:ext cx="5483225" cy="825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5715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QUỐC HỘI KHÓA XI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8" name="AutoShape 4"/>
          <p:cNvSpPr>
            <a:spLocks noChangeArrowheads="1"/>
          </p:cNvSpPr>
          <p:nvPr/>
        </p:nvSpPr>
        <p:spPr bwMode="auto">
          <a:xfrm>
            <a:off x="990600" y="228600"/>
            <a:ext cx="5483225" cy="825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5715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QUỐC HỘI KHÓA XII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10" name="Picture 6" descr="7026097906e653fd3d8270a60263e9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763000" cy="55022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143000" y="304800"/>
            <a:ext cx="5638800" cy="7588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ĐẠI BIỂU QUỐC HỘI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4" name="Picture 6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845550" cy="55340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  <a:t>CHUẨN BỊ:</a:t>
            </a:r>
          </a:p>
          <a:p>
            <a:pPr>
              <a:buFontTx/>
              <a:buChar char="-"/>
            </a:pPr>
            <a:r>
              <a:rPr lang="en-US" sz="4000">
                <a:latin typeface="Times New Roman" pitchFamily="18" charset="0"/>
              </a:rPr>
              <a:t>Ôn lại kiến thức đã học</a:t>
            </a:r>
          </a:p>
          <a:p>
            <a:pPr>
              <a:buFontTx/>
              <a:buChar char="-"/>
            </a:pPr>
            <a:r>
              <a:rPr lang="en-US" sz="4000">
                <a:latin typeface="Times New Roman" pitchFamily="18" charset="0"/>
              </a:rPr>
              <a:t>Làm bài tập trong SGK</a:t>
            </a:r>
          </a:p>
          <a:p>
            <a:pPr>
              <a:buFontTx/>
              <a:buChar char="-"/>
            </a:pPr>
            <a:r>
              <a:rPr lang="en-US" sz="4000">
                <a:latin typeface="Times New Roman" pitchFamily="18" charset="0"/>
              </a:rPr>
              <a:t>Xem trước phần đặt vấn đề, trả lời các </a:t>
            </a: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câu hỏi gợi ý bài 21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742950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.VnTime" pitchFamily="34" charset="0"/>
              </a:rPr>
              <a:t>* </a:t>
            </a:r>
            <a:r>
              <a:rPr lang="en-US" b="1" u="sng" dirty="0" smtClean="0">
                <a:latin typeface="VNI-Times" pitchFamily="2" charset="0"/>
              </a:rPr>
              <a:t>CHUAÅN BÒ ÔÛ NHAØ</a:t>
            </a:r>
            <a:endParaRPr lang="en-US" b="1" dirty="0" smtClean="0">
              <a:latin typeface="VNI-Times" pitchFamily="2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04800" y="2286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Hoïc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thuoäc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baøi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. </a:t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</a:b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-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Tìm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ñoïc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Hieán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phaùp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1992.</a:t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</a:b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-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Xem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tröôùc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baøi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21. PHAÙP LUAÄT NÖÔÙC CHXHCN VN.</a:t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</a:b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-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Khaùi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nieäm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veà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phaùp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luaät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.</a:t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</a:b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-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Ñaëc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ñieåm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cuûa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phaùp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luaät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.</a:t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</a:b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-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Vai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troø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cuûa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phaùp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luaät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.</a:t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</a:b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-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Tìm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moät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soá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haønh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vi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vi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phaïm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phaùp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luaät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ôû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ñòa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phöông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.</a:t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</a:b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-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Neáu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trong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xaõ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hoäi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khoâng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coù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PL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thì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sao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?</a:t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</a:b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- YÙ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nghóa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cuûa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phaït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theo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 Times" pitchFamily="2" charset="0"/>
              </a:rPr>
              <a:t> PL?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164" name="Group 92"/>
          <p:cNvGraphicFramePr>
            <a:graphicFrameLocks noGrp="1"/>
          </p:cNvGraphicFramePr>
          <p:nvPr/>
        </p:nvGraphicFramePr>
        <p:xfrm>
          <a:off x="152400" y="1905000"/>
          <a:ext cx="8839200" cy="3560064"/>
        </p:xfrm>
        <a:graphic>
          <a:graphicData uri="http://schemas.openxmlformats.org/drawingml/2006/table">
            <a:tbl>
              <a:tblPr/>
              <a:tblGrid>
                <a:gridCol w="928688"/>
                <a:gridCol w="3262312"/>
                <a:gridCol w="4648200"/>
              </a:tblGrid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65 –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Hiến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1992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 11, 12, 16 – Luật Bảo vệ, Chăm sóc và Giáo dục trẻ em năm 2004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 2 – Luật Hôn nhân và Gia đình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40" name="Picture 62" descr="HOURGL_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81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135" name="Text Box 63"/>
          <p:cNvSpPr txBox="1">
            <a:spLocks noChangeArrowheads="1"/>
          </p:cNvSpPr>
          <p:nvPr/>
        </p:nvSpPr>
        <p:spPr bwMode="auto">
          <a:xfrm>
            <a:off x="457200" y="381000"/>
            <a:ext cx="8686800" cy="11874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Arial Unicode MS" pitchFamily="34" charset="-128"/>
              </a:rPr>
              <a:t>         </a:t>
            </a:r>
            <a:r>
              <a:rPr lang="en-US" sz="2400" b="1" dirty="0" err="1">
                <a:solidFill>
                  <a:srgbClr val="0000FF"/>
                </a:solidFill>
              </a:rPr>
              <a:t>Hãy</a:t>
            </a:r>
            <a:r>
              <a:rPr lang="en-US" sz="2400" b="1" dirty="0">
                <a:solidFill>
                  <a:srgbClr val="0000FF"/>
                </a:solidFill>
              </a:rPr>
              <a:t> so </a:t>
            </a:r>
            <a:r>
              <a:rPr lang="en-US" sz="2400" b="1" dirty="0" err="1">
                <a:solidFill>
                  <a:srgbClr val="0000FF"/>
                </a:solidFill>
              </a:rPr>
              <a:t>sánh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điều</a:t>
            </a:r>
            <a:r>
              <a:rPr lang="en-US" sz="2400" b="1" dirty="0">
                <a:solidFill>
                  <a:srgbClr val="0000FF"/>
                </a:solidFill>
              </a:rPr>
              <a:t> 65 </a:t>
            </a:r>
            <a:r>
              <a:rPr lang="en-US" sz="2400" b="1" dirty="0" err="1">
                <a:solidFill>
                  <a:srgbClr val="0000FF"/>
                </a:solidFill>
              </a:rPr>
              <a:t>Hiến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pháp</a:t>
            </a:r>
            <a:r>
              <a:rPr lang="en-US" sz="2400" b="1" dirty="0">
                <a:solidFill>
                  <a:srgbClr val="0000FF"/>
                </a:solidFill>
              </a:rPr>
              <a:t> 1992 </a:t>
            </a:r>
            <a:r>
              <a:rPr lang="en-US" sz="2400" b="1" dirty="0" err="1">
                <a:solidFill>
                  <a:srgbClr val="0000FF"/>
                </a:solidFill>
              </a:rPr>
              <a:t>và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các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điều</a:t>
            </a:r>
            <a:r>
              <a:rPr lang="en-US" sz="2400" b="1" dirty="0">
                <a:solidFill>
                  <a:srgbClr val="0000FF"/>
                </a:solidFill>
              </a:rPr>
              <a:t> 11,12,16 </a:t>
            </a:r>
            <a:r>
              <a:rPr lang="en-US" sz="2400" b="1" dirty="0" err="1">
                <a:solidFill>
                  <a:srgbClr val="0000FF"/>
                </a:solidFill>
              </a:rPr>
              <a:t>Luật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Bảo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vệ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Chăm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sóc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và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Giáo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dục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trẻ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em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điều</a:t>
            </a:r>
            <a:r>
              <a:rPr lang="en-US" sz="2400" b="1" dirty="0">
                <a:solidFill>
                  <a:srgbClr val="0000FF"/>
                </a:solidFill>
              </a:rPr>
              <a:t> 2 </a:t>
            </a:r>
            <a:r>
              <a:rPr lang="en-US" sz="2400" b="1" dirty="0" err="1">
                <a:solidFill>
                  <a:srgbClr val="0000FF"/>
                </a:solidFill>
              </a:rPr>
              <a:t>Luật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Hôn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nhân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và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Gia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đình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31158" name="Text Box 86"/>
          <p:cNvSpPr txBox="1">
            <a:spLocks noChangeArrowheads="1"/>
          </p:cNvSpPr>
          <p:nvPr/>
        </p:nvSpPr>
        <p:spPr bwMode="auto">
          <a:xfrm>
            <a:off x="1143000" y="4267200"/>
            <a:ext cx="3124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200" dirty="0">
                <a:solidFill>
                  <a:srgbClr val="993300"/>
                </a:solidFill>
                <a:latin typeface="Arial" charset="0"/>
              </a:rPr>
              <a:t>   </a:t>
            </a:r>
            <a:r>
              <a:rPr lang="en-US" sz="2200" b="1" dirty="0" err="1">
                <a:latin typeface="Arial" charset="0"/>
              </a:rPr>
              <a:t>Nêu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khái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quát</a:t>
            </a:r>
            <a:r>
              <a:rPr lang="en-US" sz="2200" b="1" dirty="0">
                <a:latin typeface="Arial" charset="0"/>
              </a:rPr>
              <a:t>  </a:t>
            </a:r>
            <a:r>
              <a:rPr lang="en-US" sz="2200" b="1" dirty="0" err="1">
                <a:latin typeface="Arial" charset="0"/>
              </a:rPr>
              <a:t>những</a:t>
            </a:r>
            <a:r>
              <a:rPr lang="en-US" sz="2200" b="1" dirty="0">
                <a:latin typeface="Arial" charset="0"/>
              </a:rPr>
              <a:t> qui </a:t>
            </a:r>
            <a:r>
              <a:rPr lang="en-US" sz="2200" b="1" dirty="0" err="1">
                <a:latin typeface="Arial" charset="0"/>
              </a:rPr>
              <a:t>định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về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quyền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trẻ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em</a:t>
            </a:r>
            <a:endParaRPr lang="en-US" sz="2200" b="1" dirty="0">
              <a:latin typeface="Arial" charset="0"/>
            </a:endParaRPr>
          </a:p>
        </p:txBody>
      </p:sp>
      <p:sp>
        <p:nvSpPr>
          <p:cNvPr id="131159" name="Text Box 87"/>
          <p:cNvSpPr txBox="1">
            <a:spLocks noChangeArrowheads="1"/>
          </p:cNvSpPr>
          <p:nvPr/>
        </p:nvSpPr>
        <p:spPr bwMode="auto">
          <a:xfrm>
            <a:off x="4495800" y="4343400"/>
            <a:ext cx="441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200" b="1" dirty="0">
                <a:solidFill>
                  <a:srgbClr val="993300"/>
                </a:solidFill>
                <a:latin typeface="Arial" charset="0"/>
              </a:rPr>
              <a:t>  </a:t>
            </a:r>
            <a:r>
              <a:rPr lang="en-US" sz="2200" b="1" dirty="0" err="1">
                <a:latin typeface="Arial Unicode MS" pitchFamily="34" charset="-128"/>
              </a:rPr>
              <a:t>Nêu</a:t>
            </a:r>
            <a:r>
              <a:rPr lang="en-US" sz="2200" b="1" dirty="0">
                <a:latin typeface="Arial Unicode MS" pitchFamily="34" charset="-128"/>
              </a:rPr>
              <a:t> </a:t>
            </a:r>
            <a:r>
              <a:rPr lang="en-US" sz="2200" b="1" dirty="0" err="1">
                <a:latin typeface="Arial Unicode MS" pitchFamily="34" charset="-128"/>
              </a:rPr>
              <a:t>cụ</a:t>
            </a:r>
            <a:r>
              <a:rPr lang="en-US" sz="2200" b="1" dirty="0">
                <a:latin typeface="Arial Unicode MS" pitchFamily="34" charset="-128"/>
              </a:rPr>
              <a:t> </a:t>
            </a:r>
            <a:r>
              <a:rPr lang="en-US" sz="2200" b="1" dirty="0" err="1">
                <a:latin typeface="Arial Unicode MS" pitchFamily="34" charset="-128"/>
              </a:rPr>
              <a:t>thể</a:t>
            </a:r>
            <a:r>
              <a:rPr lang="en-US" sz="2200" b="1" dirty="0">
                <a:latin typeface="Arial Unicode MS" pitchFamily="34" charset="-128"/>
              </a:rPr>
              <a:t>, </a:t>
            </a:r>
            <a:r>
              <a:rPr lang="en-US" sz="2200" b="1" dirty="0" err="1">
                <a:latin typeface="Arial Unicode MS" pitchFamily="34" charset="-128"/>
              </a:rPr>
              <a:t>rõ</a:t>
            </a:r>
            <a:r>
              <a:rPr lang="en-US" sz="2200" b="1" dirty="0">
                <a:latin typeface="Arial Unicode MS" pitchFamily="34" charset="-128"/>
              </a:rPr>
              <a:t> </a:t>
            </a:r>
            <a:r>
              <a:rPr lang="en-US" sz="2200" b="1" dirty="0" err="1">
                <a:latin typeface="Arial Unicode MS" pitchFamily="34" charset="-128"/>
              </a:rPr>
              <a:t>ràng</a:t>
            </a:r>
            <a:r>
              <a:rPr lang="en-US" sz="2200" b="1" dirty="0">
                <a:latin typeface="Arial Unicode MS" pitchFamily="34" charset="-128"/>
              </a:rPr>
              <a:t>, chi </a:t>
            </a:r>
            <a:r>
              <a:rPr lang="en-US" sz="2200" b="1" dirty="0" err="1">
                <a:latin typeface="Arial Unicode MS" pitchFamily="34" charset="-128"/>
              </a:rPr>
              <a:t>tiết</a:t>
            </a:r>
            <a:r>
              <a:rPr lang="en-US" sz="2200" b="1" dirty="0">
                <a:latin typeface="Arial Unicode MS" pitchFamily="34" charset="-128"/>
              </a:rPr>
              <a:t>  </a:t>
            </a:r>
            <a:r>
              <a:rPr lang="en-US" sz="2200" b="1" dirty="0" err="1">
                <a:latin typeface="Arial Unicode MS" pitchFamily="34" charset="-128"/>
              </a:rPr>
              <a:t>những</a:t>
            </a:r>
            <a:r>
              <a:rPr lang="en-US" sz="2200" b="1" dirty="0">
                <a:latin typeface="Arial Unicode MS" pitchFamily="34" charset="-128"/>
              </a:rPr>
              <a:t> qui </a:t>
            </a:r>
            <a:r>
              <a:rPr lang="en-US" sz="2200" b="1" dirty="0" err="1">
                <a:latin typeface="Arial Unicode MS" pitchFamily="34" charset="-128"/>
              </a:rPr>
              <a:t>định</a:t>
            </a:r>
            <a:r>
              <a:rPr lang="en-US" sz="2200" b="1" dirty="0">
                <a:latin typeface="Arial Unicode MS" pitchFamily="34" charset="-128"/>
              </a:rPr>
              <a:t> </a:t>
            </a:r>
            <a:r>
              <a:rPr lang="en-US" sz="2200" b="1" dirty="0" err="1">
                <a:latin typeface="Arial Unicode MS" pitchFamily="34" charset="-128"/>
              </a:rPr>
              <a:t>về</a:t>
            </a:r>
            <a:r>
              <a:rPr lang="en-US" sz="2200" b="1" dirty="0">
                <a:latin typeface="Arial Unicode MS" pitchFamily="34" charset="-128"/>
              </a:rPr>
              <a:t> </a:t>
            </a:r>
            <a:r>
              <a:rPr lang="en-US" sz="2200" b="1" dirty="0" err="1">
                <a:latin typeface="Arial Unicode MS" pitchFamily="34" charset="-128"/>
              </a:rPr>
              <a:t>quyền</a:t>
            </a:r>
            <a:r>
              <a:rPr lang="en-US" sz="2200" b="1" dirty="0">
                <a:latin typeface="Arial Unicode MS" pitchFamily="34" charset="-128"/>
              </a:rPr>
              <a:t> </a:t>
            </a:r>
            <a:r>
              <a:rPr lang="en-US" sz="2200" b="1" dirty="0" err="1">
                <a:latin typeface="Arial Unicode MS" pitchFamily="34" charset="-128"/>
              </a:rPr>
              <a:t>trẻ</a:t>
            </a:r>
            <a:r>
              <a:rPr lang="en-US" sz="2200" b="1" dirty="0">
                <a:latin typeface="Arial Unicode MS" pitchFamily="34" charset="-128"/>
              </a:rPr>
              <a:t> </a:t>
            </a:r>
            <a:r>
              <a:rPr lang="en-US" sz="2200" b="1" dirty="0" err="1">
                <a:latin typeface="Arial Unicode MS" pitchFamily="34" charset="-128"/>
              </a:rPr>
              <a:t>em</a:t>
            </a:r>
            <a:r>
              <a:rPr lang="en-US" sz="2200" b="1" dirty="0">
                <a:latin typeface="Arial Unicode MS" pitchFamily="34" charset="-128"/>
              </a:rPr>
              <a:t>.</a:t>
            </a:r>
            <a:r>
              <a:rPr lang="en-US" sz="2200" b="1" dirty="0">
                <a:latin typeface="Arial" charset="0"/>
              </a:rPr>
              <a:t> </a:t>
            </a:r>
          </a:p>
        </p:txBody>
      </p:sp>
      <p:sp>
        <p:nvSpPr>
          <p:cNvPr id="131160" name="AutoShape 88"/>
          <p:cNvSpPr>
            <a:spLocks noChangeArrowheads="1"/>
          </p:cNvSpPr>
          <p:nvPr/>
        </p:nvSpPr>
        <p:spPr bwMode="auto">
          <a:xfrm>
            <a:off x="1295400" y="2819400"/>
            <a:ext cx="228600" cy="1447800"/>
          </a:xfrm>
          <a:prstGeom prst="downArrow">
            <a:avLst>
              <a:gd name="adj1" fmla="val 50000"/>
              <a:gd name="adj2" fmla="val 158333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61" name="AutoShape 89"/>
          <p:cNvSpPr>
            <a:spLocks noChangeArrowheads="1"/>
          </p:cNvSpPr>
          <p:nvPr/>
        </p:nvSpPr>
        <p:spPr bwMode="auto">
          <a:xfrm>
            <a:off x="5181600" y="2819400"/>
            <a:ext cx="228600" cy="1447800"/>
          </a:xfrm>
          <a:prstGeom prst="downArrow">
            <a:avLst>
              <a:gd name="adj1" fmla="val 50000"/>
              <a:gd name="adj2" fmla="val 158333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62" name="Text Box 90"/>
          <p:cNvSpPr txBox="1">
            <a:spLocks noChangeArrowheads="1"/>
          </p:cNvSpPr>
          <p:nvPr/>
        </p:nvSpPr>
        <p:spPr bwMode="auto">
          <a:xfrm>
            <a:off x="838200" y="32766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Đều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quy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định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Nhà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nước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về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quyền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trẻ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em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35" grpId="0"/>
      <p:bldP spid="131159" grpId="0"/>
      <p:bldP spid="131160" grpId="0" animBg="1"/>
      <p:bldP spid="131161" grpId="0" animBg="1"/>
      <p:bldP spid="13116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YJK82~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89091" name="WordArt 3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839200" cy="23574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EM HỌC GIỎI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762000" y="3048000"/>
            <a:ext cx="7620000" cy="29718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TẠM BIỆT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45" name="WordArt 37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6868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Ô CỬA BÍ MẬT</a:t>
            </a:r>
          </a:p>
        </p:txBody>
      </p:sp>
      <p:sp>
        <p:nvSpPr>
          <p:cNvPr id="68654" name="AutoShape 46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0600" y="3276600"/>
            <a:ext cx="1828800" cy="1905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hlinkClick r:id="rId3" action="ppaction://hlinksldjump"/>
              </a:rPr>
              <a:t>5</a:t>
            </a:r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68656" name="AutoShape 48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9400" y="1371600"/>
            <a:ext cx="1828800" cy="1905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0066"/>
                </a:solidFill>
                <a:latin typeface="Times New Roman" pitchFamily="18" charset="0"/>
                <a:hlinkClick r:id="rId4" action="ppaction://hlinksldjump"/>
              </a:rPr>
              <a:t>2</a:t>
            </a:r>
            <a:endParaRPr lang="en-US" sz="66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68657" name="AutoShape 49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9400" y="3276600"/>
            <a:ext cx="1828800" cy="1905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hlinkClick r:id="rId5" action="ppaction://hlinksldjump"/>
              </a:rPr>
              <a:t>6</a:t>
            </a:r>
            <a:endParaRPr lang="en-US" sz="6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58" name="AutoShape 50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8200" y="3276600"/>
            <a:ext cx="1828800" cy="1905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hlinkClick r:id="rId6" action="ppaction://hlinksldjump"/>
              </a:rPr>
              <a:t>7</a:t>
            </a:r>
            <a:endParaRPr lang="en-US" sz="6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59" name="AutoShape 51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8200" y="1371600"/>
            <a:ext cx="1828800" cy="1905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hlinkClick r:id="rId7" action="ppaction://hlinksldjump"/>
              </a:rPr>
              <a:t>3</a:t>
            </a:r>
            <a:endParaRPr lang="en-US" sz="6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60" name="AutoShape 52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7000" y="3276600"/>
            <a:ext cx="1828800" cy="1905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hlinkClick r:id="rId8" action="ppaction://hlinksldjump"/>
              </a:rPr>
              <a:t>8</a:t>
            </a:r>
            <a:endParaRPr lang="en-US" sz="6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61" name="AutoShape 53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7000" y="1371600"/>
            <a:ext cx="1828800" cy="1905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hlinkClick r:id="rId9" action="ppaction://hlinksldjump"/>
              </a:rPr>
              <a:t>4</a:t>
            </a:r>
            <a:endParaRPr lang="en-US" sz="6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46" name="AutoShape 38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0600" y="1371600"/>
            <a:ext cx="1828800" cy="1905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Times New Roman" pitchFamily="18" charset="0"/>
                <a:hlinkClick r:id="rId10" action="ppaction://hlinksldjump"/>
              </a:rPr>
              <a:t>1</a:t>
            </a:r>
            <a:endParaRPr lang="en-US" sz="60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68676" name="Picture 7" descr="ANIFLOWE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4800" y="58674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77" name="Picture 7" descr="ANIFLOWE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58674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78" name="Picture 7" descr="ANIFLOWE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0" y="58674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79" name="Picture 7" descr="ANIFLOWE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58674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80" name="Picture 7" descr="ANIFLOWE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674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actionButtonBackPrevious">
            <a:avLst/>
          </a:prstGeom>
          <a:ln/>
        </p:spPr>
        <p:txBody>
          <a:bodyPr/>
          <a:lstStyle/>
          <a:p>
            <a:pPr>
              <a:buFontTx/>
              <a:buNone/>
            </a:pPr>
            <a:r>
              <a:rPr lang="en-US" sz="4000" i="1" u="sng">
                <a:solidFill>
                  <a:srgbClr val="FF0000"/>
                </a:solidFill>
                <a:latin typeface="Times New Roman" pitchFamily="18" charset="0"/>
              </a:rPr>
              <a:t>Câu 1:</a:t>
            </a:r>
            <a:r>
              <a:rPr lang="en-US" sz="4000"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Hiến pháp là hệ thống pháp luật có hiệu lực cao nhất?</a:t>
            </a:r>
          </a:p>
          <a:p>
            <a:pPr>
              <a:buFontTx/>
              <a:buNone/>
            </a:pPr>
            <a:endParaRPr lang="en-US" sz="400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   a. Đúng</a:t>
            </a:r>
          </a:p>
          <a:p>
            <a:pPr>
              <a:buFontTx/>
              <a:buNone/>
            </a:pPr>
            <a:endParaRPr lang="en-US" sz="400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   b. Sai</a:t>
            </a:r>
          </a:p>
        </p:txBody>
      </p:sp>
      <p:pic>
        <p:nvPicPr>
          <p:cNvPr id="70660" name="Picture 4" descr="Flower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343400"/>
            <a:ext cx="3429000" cy="2514600"/>
          </a:xfrm>
          <a:prstGeom prst="rect">
            <a:avLst/>
          </a:prstGeom>
          <a:noFill/>
        </p:spPr>
      </p:pic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914400" y="25908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i="1" u="sng">
                <a:solidFill>
                  <a:srgbClr val="FF0000"/>
                </a:solidFill>
                <a:latin typeface="Times New Roman" pitchFamily="18" charset="0"/>
              </a:rPr>
              <a:t>Câu 2:</a:t>
            </a:r>
            <a:r>
              <a:rPr lang="en-US" sz="4000"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Từ khi nhà nước ta ra đời đến nay ban hành bao nhiêu bản Hiến pháp?</a:t>
            </a: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        </a:t>
            </a:r>
            <a:r>
              <a:rPr lang="en-US" sz="4800">
                <a:latin typeface="Times New Roman" pitchFamily="18" charset="0"/>
              </a:rPr>
              <a:t>a. 3                                              </a:t>
            </a:r>
          </a:p>
          <a:p>
            <a:pPr>
              <a:buFontTx/>
              <a:buNone/>
            </a:pPr>
            <a:r>
              <a:rPr lang="en-US" sz="4800">
                <a:latin typeface="Times New Roman" pitchFamily="18" charset="0"/>
              </a:rPr>
              <a:t>        b. 4</a:t>
            </a:r>
          </a:p>
          <a:p>
            <a:pPr>
              <a:buFontTx/>
              <a:buNone/>
            </a:pPr>
            <a:r>
              <a:rPr lang="en-US" sz="4800">
                <a:latin typeface="Times New Roman" pitchFamily="18" charset="0"/>
              </a:rPr>
              <a:t>        c. 5                                               </a:t>
            </a:r>
          </a:p>
          <a:p>
            <a:pPr>
              <a:buFontTx/>
              <a:buNone/>
            </a:pPr>
            <a:r>
              <a:rPr lang="en-US" sz="4800">
                <a:latin typeface="Times New Roman" pitchFamily="18" charset="0"/>
              </a:rPr>
              <a:t>        d. 6</a:t>
            </a:r>
          </a:p>
          <a:p>
            <a:pPr>
              <a:buFontTx/>
              <a:buNone/>
            </a:pPr>
            <a:endParaRPr lang="en-US" sz="480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400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4000">
              <a:latin typeface="Times New Roman" pitchFamily="18" charset="0"/>
            </a:endParaRPr>
          </a:p>
        </p:txBody>
      </p:sp>
      <p:pic>
        <p:nvPicPr>
          <p:cNvPr id="72708" name="Picture 4" descr="c7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0"/>
            <a:ext cx="2133600" cy="1066800"/>
          </a:xfrm>
          <a:prstGeom prst="rect">
            <a:avLst/>
          </a:prstGeom>
          <a:noFill/>
        </p:spPr>
      </p:pic>
      <p:pic>
        <p:nvPicPr>
          <p:cNvPr id="72709" name="Picture 5" descr="c7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791200"/>
            <a:ext cx="2438400" cy="1066800"/>
          </a:xfrm>
          <a:prstGeom prst="rect">
            <a:avLst/>
          </a:prstGeom>
          <a:noFill/>
        </p:spPr>
      </p:pic>
      <p:pic>
        <p:nvPicPr>
          <p:cNvPr id="72710" name="Picture 6" descr="c7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791200"/>
            <a:ext cx="2362200" cy="1066800"/>
          </a:xfrm>
          <a:prstGeom prst="rect">
            <a:avLst/>
          </a:prstGeom>
          <a:noFill/>
        </p:spPr>
      </p:pic>
      <p:pic>
        <p:nvPicPr>
          <p:cNvPr id="72711" name="Picture 7" descr="c7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791200"/>
            <a:ext cx="2514600" cy="1066800"/>
          </a:xfrm>
          <a:prstGeom prst="rect">
            <a:avLst/>
          </a:prstGeom>
          <a:noFill/>
        </p:spPr>
      </p:pic>
      <p:sp>
        <p:nvSpPr>
          <p:cNvPr id="72715" name="Oval 11"/>
          <p:cNvSpPr>
            <a:spLocks noChangeArrowheads="1"/>
          </p:cNvSpPr>
          <p:nvPr/>
        </p:nvSpPr>
        <p:spPr bwMode="auto">
          <a:xfrm>
            <a:off x="1143000" y="2286000"/>
            <a:ext cx="6096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  <a:t>Câu 3:</a:t>
            </a:r>
            <a:r>
              <a:rPr lang="en-US" sz="4000"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Hiến pháp năm 1992 được Quốc hội thông qua vào ngày, tháng năm nào?</a:t>
            </a: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a.  15/ 04/1992</a:t>
            </a: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b.  20/04/1992</a:t>
            </a: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c.  30/05/1992</a:t>
            </a: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d.  09/12/1992</a:t>
            </a:r>
          </a:p>
          <a:p>
            <a:pPr>
              <a:buFontTx/>
              <a:buNone/>
            </a:pPr>
            <a:endParaRPr lang="en-US" sz="4000">
              <a:latin typeface="Times New Roman" pitchFamily="18" charset="0"/>
            </a:endParaRPr>
          </a:p>
        </p:txBody>
      </p:sp>
      <p:sp>
        <p:nvSpPr>
          <p:cNvPr id="74762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019800"/>
            <a:ext cx="609600" cy="8382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4763" name="Picture 11" descr="pi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876800"/>
            <a:ext cx="1981200" cy="1981200"/>
          </a:xfrm>
          <a:prstGeom prst="rect">
            <a:avLst/>
          </a:prstGeom>
          <a:noFill/>
        </p:spPr>
      </p:pic>
      <p:sp>
        <p:nvSpPr>
          <p:cNvPr id="74764" name="Oval 12"/>
          <p:cNvSpPr>
            <a:spLocks noChangeArrowheads="1"/>
          </p:cNvSpPr>
          <p:nvPr/>
        </p:nvSpPr>
        <p:spPr bwMode="auto">
          <a:xfrm>
            <a:off x="152400" y="1447800"/>
            <a:ext cx="609600" cy="609600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  <a:t>Câu 5:</a:t>
            </a:r>
            <a:r>
              <a:rPr lang="en-US" sz="4000"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Hiện nay chúng ta đang thực hiện </a:t>
            </a:r>
          </a:p>
          <a:p>
            <a:pPr>
              <a:buFontTx/>
              <a:buNone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Hiến pháp năm nào?</a:t>
            </a: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 a.Hiến pháp 1946</a:t>
            </a: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 b. Hiến pháp 1959</a:t>
            </a: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 c.Hiến pháp 1980</a:t>
            </a: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 d. Hiến pháp 1992</a:t>
            </a:r>
          </a:p>
        </p:txBody>
      </p:sp>
      <p:pic>
        <p:nvPicPr>
          <p:cNvPr id="78852" name="Picture 4" descr="c7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sp>
        <p:nvSpPr>
          <p:cNvPr id="7885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381000" y="3657600"/>
            <a:ext cx="533400" cy="685800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  <a:t>Câu 6:</a:t>
            </a:r>
            <a:r>
              <a:rPr lang="en-US" sz="4000"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Việc ban hành,sửa đổi,bổ sung Hiến pháp do cơ quan nào thực hiện?</a:t>
            </a: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 a.  Chính phủ</a:t>
            </a: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 b. Toà án nhân dân</a:t>
            </a: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 c. Viện kiểm soát</a:t>
            </a: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 d. Quốc hội</a:t>
            </a:r>
          </a:p>
        </p:txBody>
      </p:sp>
      <p:sp>
        <p:nvSpPr>
          <p:cNvPr id="8090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0903" name="Picture 7" descr="67126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24400"/>
            <a:ext cx="1752600" cy="1676400"/>
          </a:xfrm>
          <a:prstGeom prst="rect">
            <a:avLst/>
          </a:prstGeom>
          <a:noFill/>
        </p:spPr>
      </p:pic>
      <p:sp>
        <p:nvSpPr>
          <p:cNvPr id="80904" name="Oval 8"/>
          <p:cNvSpPr>
            <a:spLocks noChangeArrowheads="1"/>
          </p:cNvSpPr>
          <p:nvPr/>
        </p:nvSpPr>
        <p:spPr bwMode="auto">
          <a:xfrm>
            <a:off x="304800" y="3581400"/>
            <a:ext cx="609600" cy="609600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  <a:t>Câu 7:</a:t>
            </a:r>
            <a:r>
              <a:rPr lang="en-US" sz="4000"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Gia đình em kinh doanh, nhưng vài tháng gần đây gia đình buôn bán ế không </a:t>
            </a:r>
          </a:p>
          <a:p>
            <a:pPr>
              <a:buFontTx/>
              <a:buNone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đóng thuế. Vậy gia đình có vi phạm pháp </a:t>
            </a:r>
          </a:p>
          <a:p>
            <a:pPr>
              <a:buFontTx/>
              <a:buNone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luật không?</a:t>
            </a: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        a.  Có</a:t>
            </a: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        b. không</a:t>
            </a:r>
          </a:p>
        </p:txBody>
      </p:sp>
      <p:sp>
        <p:nvSpPr>
          <p:cNvPr id="8295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2954" name="Picture 10" descr="flow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065713"/>
            <a:ext cx="2209800" cy="1792287"/>
          </a:xfrm>
          <a:prstGeom prst="rect">
            <a:avLst/>
          </a:prstGeom>
          <a:noFill/>
        </p:spPr>
      </p:pic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1143000" y="2895600"/>
            <a:ext cx="685800" cy="609600"/>
          </a:xfrm>
          <a:prstGeom prst="ellips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  <a:t>Câu 8:</a:t>
            </a:r>
            <a:r>
              <a:rPr lang="en-US" sz="4000"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Các quy định của Hiến pháp là căn </a:t>
            </a:r>
          </a:p>
          <a:p>
            <a:pPr>
              <a:buFontTx/>
              <a:buNone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cứ cho các ngành luật khác?</a:t>
            </a:r>
          </a:p>
          <a:p>
            <a:pPr>
              <a:buFontTx/>
              <a:buNone/>
            </a:pPr>
            <a:endParaRPr lang="en-US" sz="400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      a.  Đúng</a:t>
            </a:r>
          </a:p>
          <a:p>
            <a:pPr>
              <a:buFontTx/>
              <a:buNone/>
            </a:pPr>
            <a:r>
              <a:rPr lang="en-US" sz="4000">
                <a:latin typeface="Times New Roman" pitchFamily="18" charset="0"/>
              </a:rPr>
              <a:t>        b.  Sai</a:t>
            </a:r>
          </a:p>
        </p:txBody>
      </p:sp>
      <p:pic>
        <p:nvPicPr>
          <p:cNvPr id="84996" name="Picture 4" descr="Flower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343400"/>
            <a:ext cx="3429000" cy="2514600"/>
          </a:xfrm>
          <a:prstGeom prst="rect">
            <a:avLst/>
          </a:prstGeom>
          <a:noFill/>
        </p:spPr>
      </p:pic>
      <p:sp>
        <p:nvSpPr>
          <p:cNvPr id="8500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914400" y="2286000"/>
            <a:ext cx="685800" cy="685800"/>
          </a:xfrm>
          <a:prstGeom prst="ellips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0"/>
            <a:ext cx="9067800" cy="4495800"/>
          </a:xfrm>
          <a:noFill/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smtClean="0">
                <a:latin typeface="Times New Roman" pitchFamily="18" charset="0"/>
              </a:rPr>
              <a:t>                </a:t>
            </a:r>
            <a:r>
              <a:rPr lang="en-US" sz="2400" b="1" smtClean="0">
                <a:solidFill>
                  <a:srgbClr val="FF00FF"/>
                </a:solidFill>
                <a:latin typeface="Times New Roman" pitchFamily="18" charset="0"/>
              </a:rPr>
              <a:t>Hiến pháp 2013 : Gồm có 11 chương 120 điều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</a:rPr>
              <a:t>Chương 1 :Chế độ chính trị (Điều 1 - 13 )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</a:rPr>
              <a:t>Chương 2: Quyền con người ,quyền và nghĩa vụ cơ bản của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</a:rPr>
              <a:t>                công dân (Điều 14 - 49)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</a:rPr>
              <a:t>Chương 3: Kinh tế ,Văn hoá, xã hội, giáo dục , khoa học 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</a:rPr>
              <a:t>              công nghệ (Điều 50-63)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</a:rPr>
              <a:t>Chương 4: Bảo vệ tổ quốc  (Điêu 64-68)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</a:rPr>
              <a:t>Chương 5 : Quốc hội Điều (69-85)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</a:rPr>
              <a:t>Chơng 6 : Chủ tịch nước (Điều 86 – 93 )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</a:rPr>
              <a:t>Chương 7: Chính phủ (Điều 94 – 101 )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</a:rPr>
              <a:t>Chương 8: TAND và Viên kiểm sát nhân dân </a:t>
            </a:r>
            <a:r>
              <a:rPr lang="en-US" sz="1800" b="1" smtClean="0">
                <a:latin typeface="Times New Roman" pitchFamily="18" charset="0"/>
              </a:rPr>
              <a:t>(Điều 102 – 109)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</a:rPr>
              <a:t>Chương 9: Chính quyền địa phương ( 110 - 116 )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</a:rPr>
              <a:t>Chương 10 : Hội đồng bầu cử quốc gia , kiểm toán nhà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</a:rPr>
              <a:t>              nước(Điều 117-118)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</a:rPr>
              <a:t>Chương 11 : Hiệu lực của HP và việc sửa đổi HP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</a:rPr>
              <a:t>              (Điều 119- 120 ) </a:t>
            </a:r>
            <a:endParaRPr 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5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5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534400" cy="4005263"/>
          </a:xfrm>
          <a:prstGeom prst="rect">
            <a:avLst/>
          </a:prstGeom>
          <a:noFill/>
          <a:ln w="0" cap="rnd" algn="ctr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u="sng" dirty="0" smtClean="0">
                <a:solidFill>
                  <a:srgbClr val="660066"/>
                </a:solidFill>
                <a:latin typeface="VNI-Times" pitchFamily="2" charset="0"/>
              </a:rPr>
              <a:t>BAØI 17 :NGHÓA </a:t>
            </a:r>
            <a:r>
              <a:rPr lang="en-US" sz="2400" b="1" u="sng" dirty="0">
                <a:solidFill>
                  <a:srgbClr val="660066"/>
                </a:solidFill>
                <a:latin typeface="VNI-Times" pitchFamily="2" charset="0"/>
              </a:rPr>
              <a:t>VUÏ TOÂN TROÏNG, BAÛO VEÄ TAØI SAÛN NHAØ NÖÔÙC VAØ LÔÏI ÍCH COÂNG COÄNG</a:t>
            </a:r>
            <a:r>
              <a:rPr lang="en-US" sz="2400" b="1" dirty="0">
                <a:solidFill>
                  <a:srgbClr val="660066"/>
                </a:solidFill>
                <a:latin typeface="VNI-Times" pitchFamily="2" charset="0"/>
              </a:rPr>
              <a:t> </a:t>
            </a:r>
          </a:p>
          <a:p>
            <a:pPr algn="l"/>
            <a:r>
              <a:rPr lang="en-US" sz="2000" dirty="0">
                <a:latin typeface="VNI-Times" pitchFamily="2" charset="0"/>
              </a:rPr>
              <a:t> </a:t>
            </a:r>
            <a:r>
              <a:rPr lang="en-US" sz="2200" b="1" dirty="0">
                <a:solidFill>
                  <a:srgbClr val="FF3300"/>
                </a:solidFill>
                <a:latin typeface="VNI-Times" pitchFamily="2" charset="0"/>
              </a:rPr>
              <a:t>__ </a:t>
            </a:r>
            <a:r>
              <a:rPr lang="en-US" sz="2200" b="1" dirty="0" err="1">
                <a:solidFill>
                  <a:srgbClr val="FF3300"/>
                </a:solidFill>
                <a:latin typeface="VNI-Times" pitchFamily="2" charset="0"/>
              </a:rPr>
              <a:t>Ñieàu</a:t>
            </a:r>
            <a:r>
              <a:rPr lang="en-US" sz="2200" b="1" dirty="0">
                <a:solidFill>
                  <a:srgbClr val="FF3300"/>
                </a:solidFill>
                <a:latin typeface="VNI-Times" pitchFamily="2" charset="0"/>
              </a:rPr>
              <a:t> 78 </a:t>
            </a:r>
            <a:r>
              <a:rPr lang="en-US" sz="2200" b="1" dirty="0" err="1">
                <a:solidFill>
                  <a:srgbClr val="FF3300"/>
                </a:solidFill>
                <a:latin typeface="VNI-Times" pitchFamily="2" charset="0"/>
              </a:rPr>
              <a:t>Hieán</a:t>
            </a:r>
            <a:r>
              <a:rPr lang="en-US" sz="2200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FF3300"/>
                </a:solidFill>
                <a:latin typeface="VNI-Times" pitchFamily="2" charset="0"/>
              </a:rPr>
              <a:t>phaùp</a:t>
            </a:r>
            <a:r>
              <a:rPr lang="en-US" sz="2200" b="1" dirty="0">
                <a:solidFill>
                  <a:srgbClr val="FF3300"/>
                </a:solidFill>
                <a:latin typeface="VNI-Times" pitchFamily="2" charset="0"/>
              </a:rPr>
              <a:t> 1992: </a:t>
            </a:r>
          </a:p>
          <a:p>
            <a:pPr algn="l"/>
            <a:r>
              <a:rPr lang="en-US" sz="2200" b="1" dirty="0">
                <a:latin typeface="VNI-Times" pitchFamily="2" charset="0"/>
              </a:rPr>
              <a:t>  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Coâng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coù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nghóa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vuï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toân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troïng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baûo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veä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taøi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saûn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Nhaø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nöôùc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vaø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lôïi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ích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coâng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coäng</a:t>
            </a:r>
            <a:endParaRPr lang="en-US" sz="2200" b="1" dirty="0">
              <a:solidFill>
                <a:srgbClr val="0000FF"/>
              </a:solidFill>
              <a:latin typeface="VNI-Times" pitchFamily="2" charset="0"/>
            </a:endParaRPr>
          </a:p>
          <a:p>
            <a:pPr algn="l"/>
            <a:r>
              <a:rPr lang="en-US" sz="2200" b="1" dirty="0">
                <a:latin typeface="VNI-Times" pitchFamily="2" charset="0"/>
              </a:rPr>
              <a:t> </a:t>
            </a:r>
            <a:r>
              <a:rPr lang="en-US" sz="2200" b="1" dirty="0">
                <a:solidFill>
                  <a:srgbClr val="FF3300"/>
                </a:solidFill>
                <a:latin typeface="VNI-Times" pitchFamily="2" charset="0"/>
              </a:rPr>
              <a:t>__ </a:t>
            </a:r>
            <a:r>
              <a:rPr lang="en-US" sz="2200" b="1" dirty="0" err="1">
                <a:solidFill>
                  <a:srgbClr val="FF3300"/>
                </a:solidFill>
                <a:latin typeface="VNI-Times" pitchFamily="2" charset="0"/>
              </a:rPr>
              <a:t>Ñieàu</a:t>
            </a:r>
            <a:r>
              <a:rPr lang="en-US" sz="2200" b="1" dirty="0">
                <a:solidFill>
                  <a:srgbClr val="FF3300"/>
                </a:solidFill>
                <a:latin typeface="VNI-Times" pitchFamily="2" charset="0"/>
              </a:rPr>
              <a:t> 144 </a:t>
            </a:r>
            <a:r>
              <a:rPr lang="en-US" sz="2200" b="1" dirty="0" err="1">
                <a:solidFill>
                  <a:srgbClr val="FF3300"/>
                </a:solidFill>
                <a:latin typeface="VNI-Times" pitchFamily="2" charset="0"/>
              </a:rPr>
              <a:t>Boä</a:t>
            </a:r>
            <a:r>
              <a:rPr lang="en-US" sz="2200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FF3300"/>
                </a:solidFill>
                <a:latin typeface="VNI-Times" pitchFamily="2" charset="0"/>
              </a:rPr>
              <a:t>luaät</a:t>
            </a:r>
            <a:r>
              <a:rPr lang="en-US" sz="2200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FF3300"/>
                </a:solidFill>
                <a:latin typeface="VNI-Times" pitchFamily="2" charset="0"/>
              </a:rPr>
              <a:t>hình</a:t>
            </a:r>
            <a:r>
              <a:rPr lang="en-US" sz="2200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FF3300"/>
                </a:solidFill>
                <a:latin typeface="VNI-Times" pitchFamily="2" charset="0"/>
              </a:rPr>
              <a:t>söï</a:t>
            </a:r>
            <a:r>
              <a:rPr lang="en-US" sz="2200" b="1" dirty="0">
                <a:solidFill>
                  <a:srgbClr val="FF3300"/>
                </a:solidFill>
                <a:latin typeface="VNI-Times" pitchFamily="2" charset="0"/>
              </a:rPr>
              <a:t>:</a:t>
            </a:r>
          </a:p>
          <a:p>
            <a:pPr algn="l"/>
            <a:r>
              <a:rPr lang="en-US" sz="2200" b="1" dirty="0">
                <a:latin typeface="VNI-Times" pitchFamily="2" charset="0"/>
              </a:rPr>
              <a:t>  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Ngöôøi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naøo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coù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nhieäm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vuï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tröïc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tieáp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trong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quaûn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lí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taøi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saûn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nhaø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nöôùc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vì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thieáu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traùch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nhieäm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maø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ñeå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maát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maùt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hö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hoûng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laõng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phí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gaây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thieät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haïi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cho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taøi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saûn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nhaø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nöôùc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[…]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thì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bò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phaït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caûi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taïo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khoâng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giam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giöõ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ñeán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3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naêm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hoaëc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phaït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tuø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töø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6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thaùng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ñeán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 3 </a:t>
            </a:r>
            <a:r>
              <a:rPr lang="en-US" sz="2200" b="1" dirty="0" err="1">
                <a:solidFill>
                  <a:srgbClr val="0000FF"/>
                </a:solidFill>
                <a:latin typeface="VNI-Times" pitchFamily="2" charset="0"/>
              </a:rPr>
              <a:t>naêm</a:t>
            </a:r>
            <a:r>
              <a:rPr lang="en-US" sz="2200" b="1" dirty="0">
                <a:solidFill>
                  <a:srgbClr val="0000FF"/>
                </a:solidFill>
                <a:latin typeface="VNI-Times" pitchFamily="2" charset="0"/>
              </a:rPr>
              <a:t>.</a:t>
            </a:r>
          </a:p>
          <a:p>
            <a:pPr algn="l">
              <a:spcBef>
                <a:spcPct val="50000"/>
              </a:spcBef>
            </a:pPr>
            <a:endParaRPr lang="en-US" sz="22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81000" y="3733800"/>
            <a:ext cx="8763000" cy="3136900"/>
          </a:xfrm>
          <a:prstGeom prst="rect">
            <a:avLst/>
          </a:prstGeom>
          <a:noFill/>
          <a:ln w="0" cap="rnd" algn="ctr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u="sng" dirty="0">
                <a:solidFill>
                  <a:srgbClr val="660066"/>
                </a:solidFill>
              </a:rPr>
              <a:t>BÀI 19: QUYỀN TỰ DO NGÔN LUẬN</a:t>
            </a:r>
          </a:p>
          <a:p>
            <a:pPr algn="l"/>
            <a:r>
              <a:rPr lang="en-US" sz="2200" dirty="0">
                <a:solidFill>
                  <a:srgbClr val="FF0000"/>
                </a:solidFill>
                <a:latin typeface="Arial Unicode MS" pitchFamily="34" charset="-128"/>
              </a:rPr>
              <a:t>__</a:t>
            </a:r>
            <a:r>
              <a:rPr lang="en-US" sz="2200" dirty="0">
                <a:latin typeface="Arial Unicode MS" pitchFamily="34" charset="-128"/>
              </a:rPr>
              <a:t> </a:t>
            </a:r>
            <a:r>
              <a:rPr lang="en-US" sz="2200" b="1" dirty="0" err="1">
                <a:solidFill>
                  <a:srgbClr val="FF3300"/>
                </a:solidFill>
              </a:rPr>
              <a:t>Điều</a:t>
            </a:r>
            <a:r>
              <a:rPr lang="en-US" sz="2200" b="1" dirty="0">
                <a:solidFill>
                  <a:srgbClr val="FF3300"/>
                </a:solidFill>
              </a:rPr>
              <a:t> 69 - </a:t>
            </a:r>
            <a:r>
              <a:rPr lang="en-US" sz="2200" b="1" dirty="0" err="1">
                <a:solidFill>
                  <a:srgbClr val="FF3300"/>
                </a:solidFill>
              </a:rPr>
              <a:t>Hiến</a:t>
            </a:r>
            <a:r>
              <a:rPr lang="en-US" sz="2200" b="1" dirty="0">
                <a:solidFill>
                  <a:srgbClr val="FF3300"/>
                </a:solidFill>
              </a:rPr>
              <a:t> </a:t>
            </a:r>
            <a:r>
              <a:rPr lang="en-US" sz="2200" b="1" dirty="0" err="1">
                <a:solidFill>
                  <a:srgbClr val="FF3300"/>
                </a:solidFill>
              </a:rPr>
              <a:t>pháp</a:t>
            </a:r>
            <a:r>
              <a:rPr lang="en-US" sz="2200" b="1" dirty="0">
                <a:solidFill>
                  <a:srgbClr val="FF3300"/>
                </a:solidFill>
              </a:rPr>
              <a:t> 1992: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</a:p>
          <a:p>
            <a:pPr algn="l"/>
            <a:r>
              <a:rPr lang="en-US" sz="2200" b="1" dirty="0">
                <a:solidFill>
                  <a:srgbClr val="0000FF"/>
                </a:solidFill>
              </a:rPr>
              <a:t>    </a:t>
            </a:r>
            <a:r>
              <a:rPr lang="en-US" sz="2200" b="1" dirty="0" err="1">
                <a:solidFill>
                  <a:srgbClr val="0000FF"/>
                </a:solidFill>
              </a:rPr>
              <a:t>Công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dân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có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quyền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tự</a:t>
            </a:r>
            <a:r>
              <a:rPr lang="en-US" sz="2200" b="1" dirty="0">
                <a:solidFill>
                  <a:srgbClr val="0000FF"/>
                </a:solidFill>
              </a:rPr>
              <a:t> do </a:t>
            </a:r>
            <a:r>
              <a:rPr lang="en-US" sz="2200" b="1" dirty="0" err="1">
                <a:solidFill>
                  <a:srgbClr val="0000FF"/>
                </a:solidFill>
              </a:rPr>
              <a:t>ngôn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lu</a:t>
            </a:r>
            <a:r>
              <a:rPr lang="en-US" sz="2000" b="1" dirty="0" err="1">
                <a:solidFill>
                  <a:srgbClr val="0000FF"/>
                </a:solidFill>
              </a:rPr>
              <a:t>ậ</a:t>
            </a:r>
            <a:r>
              <a:rPr lang="en-US" sz="2200" b="1" dirty="0" err="1">
                <a:solidFill>
                  <a:srgbClr val="0000FF"/>
                </a:solidFill>
              </a:rPr>
              <a:t>n</a:t>
            </a:r>
            <a:r>
              <a:rPr lang="en-US" sz="2200" b="1" dirty="0">
                <a:solidFill>
                  <a:srgbClr val="0000FF"/>
                </a:solidFill>
              </a:rPr>
              <a:t>, </a:t>
            </a:r>
            <a:r>
              <a:rPr lang="en-US" sz="2200" b="1" dirty="0" err="1">
                <a:solidFill>
                  <a:srgbClr val="0000FF"/>
                </a:solidFill>
              </a:rPr>
              <a:t>tự</a:t>
            </a:r>
            <a:r>
              <a:rPr lang="en-US" sz="2200" b="1" dirty="0">
                <a:solidFill>
                  <a:srgbClr val="0000FF"/>
                </a:solidFill>
              </a:rPr>
              <a:t> do </a:t>
            </a:r>
            <a:r>
              <a:rPr lang="en-US" sz="2200" b="1" dirty="0" err="1">
                <a:solidFill>
                  <a:srgbClr val="0000FF"/>
                </a:solidFill>
              </a:rPr>
              <a:t>báo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chí</a:t>
            </a:r>
            <a:r>
              <a:rPr lang="en-US" sz="2200" b="1" dirty="0">
                <a:solidFill>
                  <a:srgbClr val="0000FF"/>
                </a:solidFill>
              </a:rPr>
              <a:t>, </a:t>
            </a:r>
            <a:r>
              <a:rPr lang="en-US" sz="2200" b="1" dirty="0" err="1">
                <a:solidFill>
                  <a:srgbClr val="0000FF"/>
                </a:solidFill>
              </a:rPr>
              <a:t>có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quy</a:t>
            </a:r>
            <a:r>
              <a:rPr lang="en-US" sz="2000" b="1" dirty="0" err="1">
                <a:solidFill>
                  <a:srgbClr val="0000FF"/>
                </a:solidFill>
              </a:rPr>
              <a:t>ề</a:t>
            </a:r>
            <a:r>
              <a:rPr lang="en-US" sz="2200" b="1" dirty="0" err="1">
                <a:solidFill>
                  <a:srgbClr val="0000FF"/>
                </a:solidFill>
              </a:rPr>
              <a:t>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đư</a:t>
            </a:r>
            <a:r>
              <a:rPr lang="en-US" sz="2000" b="1" dirty="0" err="1">
                <a:solidFill>
                  <a:srgbClr val="0000FF"/>
                </a:solidFill>
              </a:rPr>
              <a:t>ợ</a:t>
            </a:r>
            <a:r>
              <a:rPr lang="en-US" sz="2200" b="1" dirty="0" err="1">
                <a:solidFill>
                  <a:srgbClr val="0000FF"/>
                </a:solidFill>
              </a:rPr>
              <a:t>c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thông</a:t>
            </a:r>
            <a:r>
              <a:rPr lang="en-US" sz="2200" b="1" dirty="0">
                <a:solidFill>
                  <a:srgbClr val="0000FF"/>
                </a:solidFill>
              </a:rPr>
              <a:t> tin,…</a:t>
            </a:r>
          </a:p>
          <a:p>
            <a:pPr algn="l"/>
            <a:r>
              <a:rPr lang="en-US" sz="2200" b="1" dirty="0">
                <a:solidFill>
                  <a:srgbClr val="FF0000"/>
                </a:solidFill>
              </a:rPr>
              <a:t>__</a:t>
            </a:r>
            <a:r>
              <a:rPr lang="en-US" sz="2200" b="1" dirty="0"/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Điều</a:t>
            </a:r>
            <a:r>
              <a:rPr lang="en-US" sz="2200" b="1" dirty="0">
                <a:solidFill>
                  <a:srgbClr val="FF0000"/>
                </a:solidFill>
              </a:rPr>
              <a:t> 2 -</a:t>
            </a:r>
            <a:r>
              <a:rPr lang="en-US" sz="2200" b="1" dirty="0" err="1">
                <a:solidFill>
                  <a:srgbClr val="FF0000"/>
                </a:solidFill>
              </a:rPr>
              <a:t>Luật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Báo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chí</a:t>
            </a:r>
            <a:r>
              <a:rPr lang="en-US" sz="2200" b="1" dirty="0">
                <a:solidFill>
                  <a:srgbClr val="FF0000"/>
                </a:solidFill>
              </a:rPr>
              <a:t>:</a:t>
            </a:r>
          </a:p>
          <a:p>
            <a:pPr algn="l"/>
            <a:r>
              <a:rPr lang="en-US" sz="2200" b="1" dirty="0">
                <a:solidFill>
                  <a:srgbClr val="0000FF"/>
                </a:solidFill>
              </a:rPr>
              <a:t>[…] </a:t>
            </a:r>
            <a:r>
              <a:rPr lang="en-US" sz="2200" b="1" dirty="0" err="1">
                <a:solidFill>
                  <a:srgbClr val="0000FF"/>
                </a:solidFill>
              </a:rPr>
              <a:t>Không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ai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được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lạm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dụng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quyền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tự</a:t>
            </a:r>
            <a:r>
              <a:rPr lang="en-US" sz="2200" b="1" dirty="0">
                <a:solidFill>
                  <a:srgbClr val="0000FF"/>
                </a:solidFill>
              </a:rPr>
              <a:t> do </a:t>
            </a:r>
            <a:r>
              <a:rPr lang="en-US" sz="2200" b="1" dirty="0" err="1">
                <a:solidFill>
                  <a:srgbClr val="0000FF"/>
                </a:solidFill>
              </a:rPr>
              <a:t>báo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chí</a:t>
            </a:r>
            <a:r>
              <a:rPr lang="en-US" sz="2200" b="1" dirty="0">
                <a:solidFill>
                  <a:srgbClr val="0000FF"/>
                </a:solidFill>
              </a:rPr>
              <a:t>, </a:t>
            </a:r>
            <a:r>
              <a:rPr lang="en-US" sz="2200" b="1" dirty="0" err="1">
                <a:solidFill>
                  <a:srgbClr val="0000FF"/>
                </a:solidFill>
              </a:rPr>
              <a:t>quyền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tự</a:t>
            </a:r>
            <a:r>
              <a:rPr lang="en-US" sz="2200" b="1" dirty="0">
                <a:solidFill>
                  <a:srgbClr val="0000FF"/>
                </a:solidFill>
              </a:rPr>
              <a:t> do </a:t>
            </a:r>
            <a:r>
              <a:rPr lang="en-US" sz="2200" b="1" dirty="0" err="1">
                <a:solidFill>
                  <a:srgbClr val="0000FF"/>
                </a:solidFill>
              </a:rPr>
              <a:t>ngôn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luận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trên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báo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chí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để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xâm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phạm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lợi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ích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của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Nhà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nước</a:t>
            </a:r>
            <a:r>
              <a:rPr lang="en-US" sz="2200" b="1" dirty="0">
                <a:solidFill>
                  <a:srgbClr val="0000FF"/>
                </a:solidFill>
              </a:rPr>
              <a:t>, </a:t>
            </a:r>
            <a:r>
              <a:rPr lang="en-US" sz="2200" b="1" dirty="0" err="1">
                <a:solidFill>
                  <a:srgbClr val="0000FF"/>
                </a:solidFill>
              </a:rPr>
              <a:t>tập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thể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và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công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dân</a:t>
            </a:r>
            <a:r>
              <a:rPr lang="en-US" sz="2200" b="1" dirty="0">
                <a:solidFill>
                  <a:srgbClr val="0000FF"/>
                </a:solidFill>
              </a:rPr>
              <a:t>.</a:t>
            </a:r>
          </a:p>
          <a:p>
            <a:pPr algn="l"/>
            <a:endParaRPr lang="en-US" sz="2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1075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28600" y="-152400"/>
            <a:ext cx="86868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tabLst>
                <a:tab pos="393700" algn="l"/>
              </a:tabLst>
            </a:pPr>
            <a:endParaRPr lang="en-US" sz="30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just" eaLnBrk="1" hangingPunct="1">
              <a:tabLst>
                <a:tab pos="393700" algn="l"/>
              </a:tabLst>
            </a:pP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Vì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mọi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nghiêm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chỉnh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chấp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hành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Hiến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Pháp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Pháp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Luật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chấp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hành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tốt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Hiến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Pháp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Pháp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Luật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chúng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  <a:p>
            <a:pPr algn="just" eaLnBrk="1" hangingPunct="1">
              <a:tabLst>
                <a:tab pos="393700" algn="l"/>
              </a:tabLst>
            </a:pPr>
            <a:r>
              <a:rPr lang="en-US" sz="3000" b="1" u="sng" dirty="0" err="1">
                <a:solidFill>
                  <a:srgbClr val="0033CC"/>
                </a:solidFill>
                <a:latin typeface="Times New Roman" pitchFamily="18" charset="0"/>
              </a:rPr>
              <a:t>Đáp</a:t>
            </a:r>
            <a:r>
              <a:rPr lang="en-US" sz="3000" b="1" u="sng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0033CC"/>
                </a:solidFill>
                <a:latin typeface="Times New Roman" pitchFamily="18" charset="0"/>
              </a:rPr>
              <a:t>án</a:t>
            </a:r>
            <a:r>
              <a:rPr lang="en-US" sz="3000" dirty="0">
                <a:solidFill>
                  <a:srgbClr val="0033CC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tabLst>
                <a:tab pos="393700" algn="l"/>
              </a:tabLst>
            </a:pPr>
            <a:r>
              <a:rPr lang="en-US" sz="3000" dirty="0">
                <a:solidFill>
                  <a:srgbClr val="0033CC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</a:rPr>
              <a:t> HP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ích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nghiêm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chỉnh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chấp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Hiến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Luật</a:t>
            </a:r>
            <a:r>
              <a:rPr lang="en-US" sz="2400" dirty="0"/>
              <a:t>. </a:t>
            </a:r>
            <a:endParaRPr lang="en-US" sz="2400" dirty="0">
              <a:latin typeface="Times New Roman" pitchFamily="18" charset="0"/>
            </a:endParaRPr>
          </a:p>
          <a:p>
            <a:pPr algn="just" eaLnBrk="1" hangingPunct="1">
              <a:tabLst>
                <a:tab pos="393700" algn="l"/>
              </a:tabLst>
            </a:pPr>
            <a:r>
              <a:rPr lang="en-US" sz="3000" dirty="0">
                <a:latin typeface="Times New Roman" pitchFamily="18" charset="0"/>
              </a:rPr>
              <a:t>	HS </a:t>
            </a:r>
          </a:p>
          <a:p>
            <a:pPr algn="just" eaLnBrk="1" hangingPunct="1">
              <a:tabLst>
                <a:tab pos="393700" algn="l"/>
              </a:tabLst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pPr algn="just" eaLnBrk="1" hangingPunct="1">
              <a:buFontTx/>
              <a:buChar char="-"/>
              <a:tabLst>
                <a:tab pos="393700" algn="l"/>
              </a:tabLst>
            </a:pPr>
            <a:r>
              <a:rPr lang="en-US" sz="2400" dirty="0" err="1">
                <a:latin typeface="Times New Roman" pitchFamily="18" charset="0"/>
              </a:rPr>
              <a:t>Chấp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</a:rPr>
              <a:t>	</a:t>
            </a:r>
          </a:p>
          <a:p>
            <a:pPr algn="just" eaLnBrk="1" hangingPunct="1">
              <a:buFontTx/>
              <a:buChar char="-"/>
              <a:tabLst>
                <a:tab pos="393700" algn="l"/>
              </a:tabLst>
            </a:pPr>
            <a:r>
              <a:rPr lang="en-US" sz="2400" dirty="0" err="1">
                <a:latin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</a:rPr>
              <a:t>chấp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pPr algn="just" eaLnBrk="1" hangingPunct="1">
              <a:buFontTx/>
              <a:buChar char="-"/>
              <a:tabLst>
                <a:tab pos="393700" algn="l"/>
              </a:tabLst>
            </a:pPr>
            <a:r>
              <a:rPr lang="en-US" sz="2400" dirty="0" err="1">
                <a:latin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Hiến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pPr algn="just" eaLnBrk="1" hangingPunct="1">
              <a:tabLst>
                <a:tab pos="393700" algn="l"/>
              </a:tabLst>
            </a:pPr>
            <a:r>
              <a:rPr lang="en-US" sz="30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Đấu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</a:rPr>
              <a:t>pham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</a:rPr>
              <a:t> 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32520088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66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200400"/>
            <a:ext cx="152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5" cstate="print"/>
          <a:srcRect l="17142" r="17143"/>
          <a:stretch>
            <a:fillRect/>
          </a:stretch>
        </p:blipFill>
        <p:spPr bwMode="auto">
          <a:xfrm>
            <a:off x="3124200" y="32766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6" cstate="print"/>
          <a:srcRect l="7207" t="5405" r="9911" b="8446"/>
          <a:stretch>
            <a:fillRect/>
          </a:stretch>
        </p:blipFill>
        <p:spPr bwMode="auto">
          <a:xfrm>
            <a:off x="4724400" y="3276600"/>
            <a:ext cx="1343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327660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Line 10"/>
          <p:cNvSpPr>
            <a:spLocks noChangeShapeType="1"/>
          </p:cNvSpPr>
          <p:nvPr/>
        </p:nvSpPr>
        <p:spPr bwMode="auto">
          <a:xfrm flipH="1">
            <a:off x="4572000" y="1981200"/>
            <a:ext cx="0" cy="533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838200" y="2590800"/>
            <a:ext cx="7434263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>
            <a:off x="838200" y="2590800"/>
            <a:ext cx="0" cy="685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>
            <a:off x="2362200" y="2590800"/>
            <a:ext cx="0" cy="685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7180" name="Line 14"/>
          <p:cNvSpPr>
            <a:spLocks noChangeShapeType="1"/>
          </p:cNvSpPr>
          <p:nvPr/>
        </p:nvSpPr>
        <p:spPr bwMode="auto">
          <a:xfrm>
            <a:off x="3810000" y="2590800"/>
            <a:ext cx="0" cy="685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7181" name="Line 15"/>
          <p:cNvSpPr>
            <a:spLocks noChangeShapeType="1"/>
          </p:cNvSpPr>
          <p:nvPr/>
        </p:nvSpPr>
        <p:spPr bwMode="auto">
          <a:xfrm>
            <a:off x="5410200" y="2590800"/>
            <a:ext cx="0" cy="685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7182" name="Line 16"/>
          <p:cNvSpPr>
            <a:spLocks noChangeShapeType="1"/>
          </p:cNvSpPr>
          <p:nvPr/>
        </p:nvSpPr>
        <p:spPr bwMode="auto">
          <a:xfrm>
            <a:off x="8229600" y="2590800"/>
            <a:ext cx="0" cy="685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7183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276600"/>
            <a:ext cx="1295400" cy="17526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</p:pic>
      <p:sp>
        <p:nvSpPr>
          <p:cNvPr id="7184" name="Line 18"/>
          <p:cNvSpPr>
            <a:spLocks noChangeShapeType="1"/>
          </p:cNvSpPr>
          <p:nvPr/>
        </p:nvSpPr>
        <p:spPr bwMode="auto">
          <a:xfrm>
            <a:off x="6781800" y="2590800"/>
            <a:ext cx="0" cy="685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21875" name="AutoShape 19"/>
          <p:cNvSpPr>
            <a:spLocks noChangeArrowheads="1"/>
          </p:cNvSpPr>
          <p:nvPr/>
        </p:nvSpPr>
        <p:spPr bwMode="auto">
          <a:xfrm rot="10800000">
            <a:off x="762000" y="533400"/>
            <a:ext cx="2819400" cy="1371600"/>
          </a:xfrm>
          <a:prstGeom prst="leftArrow">
            <a:avLst>
              <a:gd name="adj1" fmla="val 50000"/>
              <a:gd name="adj2" fmla="val 51389"/>
            </a:avLst>
          </a:prstGeom>
          <a:solidFill>
            <a:srgbClr val="CCFFFF">
              <a:alpha val="74117"/>
            </a:srgbClr>
          </a:solidFill>
          <a:ln w="60325">
            <a:solidFill>
              <a:srgbClr val="FF33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Văn bản luật có hiệu </a:t>
            </a:r>
          </a:p>
          <a:p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lực pháp lí cao nhất</a:t>
            </a:r>
          </a:p>
        </p:txBody>
      </p:sp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838200" y="5410200"/>
            <a:ext cx="7315200" cy="460375"/>
          </a:xfrm>
          <a:prstGeom prst="rect">
            <a:avLst/>
          </a:prstGeom>
          <a:solidFill>
            <a:srgbClr val="00FFFF"/>
          </a:solidFill>
          <a:ln w="317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660066"/>
                </a:solidFill>
              </a:rPr>
              <a:t>Sơ đ</a:t>
            </a:r>
            <a:r>
              <a:rPr lang="en-US" sz="2200" b="1">
                <a:solidFill>
                  <a:srgbClr val="660066"/>
                </a:solidFill>
              </a:rPr>
              <a:t>ồ</a:t>
            </a:r>
            <a:r>
              <a:rPr lang="en-US" sz="2400" b="1">
                <a:solidFill>
                  <a:srgbClr val="660066"/>
                </a:solidFill>
              </a:rPr>
              <a:t> minh h</a:t>
            </a:r>
            <a:r>
              <a:rPr lang="en-US" sz="2200" b="1">
                <a:solidFill>
                  <a:srgbClr val="660066"/>
                </a:solidFill>
              </a:rPr>
              <a:t>ọ</a:t>
            </a:r>
            <a:r>
              <a:rPr lang="en-US" sz="2400" b="1">
                <a:solidFill>
                  <a:srgbClr val="660066"/>
                </a:solidFill>
              </a:rPr>
              <a:t>a hệ th</a:t>
            </a:r>
            <a:r>
              <a:rPr lang="en-US" sz="2200" b="1">
                <a:solidFill>
                  <a:srgbClr val="660066"/>
                </a:solidFill>
              </a:rPr>
              <a:t>ố</a:t>
            </a:r>
            <a:r>
              <a:rPr lang="en-US" sz="2400" b="1">
                <a:solidFill>
                  <a:srgbClr val="660066"/>
                </a:solidFill>
              </a:rPr>
              <a:t>ng pháp lu</a:t>
            </a:r>
            <a:r>
              <a:rPr lang="en-US" sz="2200" b="1">
                <a:solidFill>
                  <a:srgbClr val="660066"/>
                </a:solidFill>
              </a:rPr>
              <a:t>ậ</a:t>
            </a:r>
            <a:r>
              <a:rPr lang="en-US" sz="2400" b="1">
                <a:solidFill>
                  <a:srgbClr val="660066"/>
                </a:solidFill>
              </a:rPr>
              <a:t>t Vi</a:t>
            </a:r>
            <a:r>
              <a:rPr lang="en-US" sz="2200" b="1">
                <a:solidFill>
                  <a:srgbClr val="660066"/>
                </a:solidFill>
              </a:rPr>
              <a:t>ệ</a:t>
            </a:r>
            <a:r>
              <a:rPr lang="en-US" sz="2400" b="1">
                <a:solidFill>
                  <a:srgbClr val="660066"/>
                </a:solidFill>
              </a:rPr>
              <a:t>t Nam </a:t>
            </a:r>
            <a:endParaRPr lang="en-US" sz="240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218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5" grpId="0" animBg="1"/>
      <p:bldP spid="1218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0"/>
            <a:ext cx="2133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3333FF"/>
                </a:solidFill>
                <a:latin typeface="VNI-Times" pitchFamily="2" charset="0"/>
              </a:rPr>
              <a:t>HIEÁN PHAÙP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04800" y="3886200"/>
            <a:ext cx="2133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VNI-Times" pitchFamily="2" charset="0"/>
              </a:rPr>
              <a:t>CAÙC VAÊN BAÛN </a:t>
            </a:r>
          </a:p>
          <a:p>
            <a:pPr algn="ctr" eaLnBrk="1" hangingPunct="1"/>
            <a:r>
              <a:rPr lang="en-US" sz="2000" b="1">
                <a:latin typeface="VNI-Times" pitchFamily="2" charset="0"/>
              </a:rPr>
              <a:t>DÖÔÙI LUAÄT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04800" y="1295400"/>
            <a:ext cx="2133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FF0066"/>
                </a:solidFill>
                <a:latin typeface="VNI-Times" pitchFamily="2" charset="0"/>
              </a:rPr>
              <a:t>BOÄ LUAÄT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04800" y="2590800"/>
            <a:ext cx="2133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FF00FF"/>
                </a:solidFill>
                <a:latin typeface="VNI-Times" pitchFamily="2" charset="0"/>
              </a:rPr>
              <a:t> LUAÄT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1219200" y="990600"/>
            <a:ext cx="76200" cy="3048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1219200" y="2286000"/>
            <a:ext cx="76200" cy="3048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1295400" y="3581400"/>
            <a:ext cx="76200" cy="3048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200400" y="1295400"/>
            <a:ext cx="5943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VNI-Times" pitchFamily="2" charset="0"/>
              </a:rPr>
              <a:t> BOÄ LUAÄT HÌNH SÖÏ, BOÄ LUAÄT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VNI-Times" pitchFamily="2" charset="0"/>
              </a:rPr>
              <a:t>TOÁ TUÏNG HÌNH SÖÏ, BOÄ LUAÄT DAÂN SÖÏ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200400" y="2590800"/>
            <a:ext cx="594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VNI-Times" pitchFamily="2" charset="0"/>
              </a:rPr>
              <a:t>LUAÄT GIAÙO DUÏC, LUAÄT HOÂN NHAÂN VAØ GIA ÑÌNH, LUAÄT KHIEÁU NAÏI TOÁ CAÙO,…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200400" y="3962400"/>
            <a:ext cx="594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VNI-Times" pitchFamily="2" charset="0"/>
              </a:rPr>
              <a:t>Leänh, Quyeát ñònh cuûa CT nöôùc, Nghò Quyeát, Nghò Ñònh, Chæ thò, Thoâng tö…</a:t>
            </a: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2438400" y="1828800"/>
            <a:ext cx="762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2438400" y="3048000"/>
            <a:ext cx="762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2438400" y="4343400"/>
            <a:ext cx="762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3" name="Rectangle 18"/>
          <p:cNvSpPr>
            <a:spLocks noChangeArrowheads="1"/>
          </p:cNvSpPr>
          <p:nvPr/>
        </p:nvSpPr>
        <p:spPr bwMode="auto">
          <a:xfrm>
            <a:off x="2743200" y="6369050"/>
            <a:ext cx="4611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latin typeface="Times New Roman" pitchFamily="18" charset="0"/>
              </a:rPr>
              <a:t>Em hãy kể tên một số luật có quan hệ với Hiến Pháp</a:t>
            </a:r>
          </a:p>
        </p:txBody>
      </p:sp>
      <p:sp>
        <p:nvSpPr>
          <p:cNvPr id="7184" name="Rectangle 19"/>
          <p:cNvSpPr>
            <a:spLocks noChangeArrowheads="1"/>
          </p:cNvSpPr>
          <p:nvPr/>
        </p:nvSpPr>
        <p:spPr bwMode="auto">
          <a:xfrm>
            <a:off x="228600" y="5029200"/>
            <a:ext cx="866616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err="1">
                <a:latin typeface="Times New Roman" pitchFamily="18" charset="0"/>
              </a:rPr>
              <a:t>Các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quy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định</a:t>
            </a:r>
            <a:r>
              <a:rPr lang="en-US" sz="1600" b="1" i="1" dirty="0">
                <a:latin typeface="Times New Roman" pitchFamily="18" charset="0"/>
              </a:rPr>
              <a:t> , </a:t>
            </a:r>
            <a:r>
              <a:rPr lang="en-US" sz="1600" b="1" i="1" dirty="0" err="1">
                <a:latin typeface="Times New Roman" pitchFamily="18" charset="0"/>
              </a:rPr>
              <a:t>nội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quy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của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cơ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quan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tổ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chức</a:t>
            </a:r>
            <a:r>
              <a:rPr lang="en-US" sz="1600" b="1" i="1" dirty="0">
                <a:latin typeface="Times New Roman" pitchFamily="18" charset="0"/>
              </a:rPr>
              <a:t> …</a:t>
            </a:r>
            <a:r>
              <a:rPr lang="en-US" sz="1600" b="1" i="1" dirty="0" err="1">
                <a:latin typeface="Times New Roman" pitchFamily="18" charset="0"/>
              </a:rPr>
              <a:t>đc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xây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dựng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trên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cơ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sở</a:t>
            </a:r>
            <a:r>
              <a:rPr lang="en-US" sz="1600" b="1" i="1" dirty="0">
                <a:latin typeface="Times New Roman" pitchFamily="18" charset="0"/>
              </a:rPr>
              <a:t> HP </a:t>
            </a:r>
          </a:p>
          <a:p>
            <a:r>
              <a:rPr lang="en-US" sz="1600" b="1" i="1" dirty="0">
                <a:latin typeface="Times New Roman" pitchFamily="18" charset="0"/>
              </a:rPr>
              <a:t>VD :</a:t>
            </a:r>
            <a:r>
              <a:rPr lang="en-US" sz="1600" b="1" i="1" dirty="0" err="1">
                <a:latin typeface="Times New Roman" pitchFamily="18" charset="0"/>
              </a:rPr>
              <a:t>Dựa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trên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quy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định</a:t>
            </a:r>
            <a:r>
              <a:rPr lang="en-US" sz="1600" b="1" i="1" dirty="0">
                <a:latin typeface="Times New Roman" pitchFamily="18" charset="0"/>
              </a:rPr>
              <a:t> HP </a:t>
            </a:r>
            <a:r>
              <a:rPr lang="en-US" sz="1600" b="1" i="1" dirty="0" err="1">
                <a:latin typeface="Times New Roman" pitchFamily="18" charset="0"/>
              </a:rPr>
              <a:t>và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luật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phòng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chống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tệ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nạn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xã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hội</a:t>
            </a:r>
            <a:r>
              <a:rPr lang="en-US" sz="1600" b="1" i="1" dirty="0">
                <a:latin typeface="Times New Roman" pitchFamily="18" charset="0"/>
              </a:rPr>
              <a:t>  </a:t>
            </a:r>
            <a:r>
              <a:rPr lang="en-US" sz="1600" b="1" i="1" dirty="0" err="1">
                <a:latin typeface="Times New Roman" pitchFamily="18" charset="0"/>
              </a:rPr>
              <a:t>nhà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trường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đưa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ra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nội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quy</a:t>
            </a:r>
            <a:r>
              <a:rPr lang="en-US" sz="1600" b="1" i="1" dirty="0">
                <a:latin typeface="Times New Roman" pitchFamily="18" charset="0"/>
              </a:rPr>
              <a:t>  </a:t>
            </a:r>
            <a:r>
              <a:rPr lang="en-US" sz="1600" b="1" i="1" dirty="0" err="1">
                <a:latin typeface="Times New Roman" pitchFamily="18" charset="0"/>
              </a:rPr>
              <a:t>Cấm</a:t>
            </a:r>
            <a:r>
              <a:rPr lang="en-US" sz="1600" b="1" i="1" dirty="0">
                <a:latin typeface="Times New Roman" pitchFamily="18" charset="0"/>
              </a:rPr>
              <a:t> HS </a:t>
            </a:r>
          </a:p>
          <a:p>
            <a:r>
              <a:rPr lang="en-US" sz="1600" b="1" i="1" dirty="0" err="1">
                <a:latin typeface="Times New Roman" pitchFamily="18" charset="0"/>
              </a:rPr>
              <a:t>tham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gia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các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trò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chơi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có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tính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cờ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bạc</a:t>
            </a:r>
            <a:r>
              <a:rPr lang="en-US" sz="1600" b="1" i="1" dirty="0">
                <a:latin typeface="Times New Roman" pitchFamily="18" charset="0"/>
              </a:rPr>
              <a:t> , </a:t>
            </a:r>
            <a:r>
              <a:rPr lang="en-US" sz="1600" b="1" i="1" dirty="0" err="1">
                <a:latin typeface="Times New Roman" pitchFamily="18" charset="0"/>
              </a:rPr>
              <a:t>sử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dụng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các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chất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kích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thích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có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hại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cho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sức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khỏe</a:t>
            </a:r>
            <a:r>
              <a:rPr lang="en-US" sz="1600" b="1" i="1" dirty="0">
                <a:latin typeface="Times New Roman" pitchFamily="18" charset="0"/>
              </a:rPr>
              <a:t> …</a:t>
            </a:r>
          </a:p>
          <a:p>
            <a:pPr>
              <a:buFontTx/>
              <a:buChar char="-"/>
            </a:pPr>
            <a:r>
              <a:rPr lang="en-US" sz="1600" b="1" i="1" dirty="0">
                <a:latin typeface="Times New Roman" pitchFamily="18" charset="0"/>
              </a:rPr>
              <a:t>HS </a:t>
            </a:r>
            <a:r>
              <a:rPr lang="en-US" sz="1600" b="1" i="1" dirty="0" err="1">
                <a:latin typeface="Times New Roman" pitchFamily="18" charset="0"/>
              </a:rPr>
              <a:t>thực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hiện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đúng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nội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quy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trường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là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cơ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sở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cho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việc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chấp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hành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tốt</a:t>
            </a:r>
            <a:r>
              <a:rPr lang="en-US" sz="1600" b="1" i="1" dirty="0">
                <a:latin typeface="Times New Roman" pitchFamily="18" charset="0"/>
              </a:rPr>
              <a:t> HP &amp; PL </a:t>
            </a:r>
            <a:r>
              <a:rPr lang="en-US" sz="1600" b="1" i="1" dirty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1600" b="1" i="1" dirty="0" err="1">
                <a:latin typeface="Times New Roman" pitchFamily="18" charset="0"/>
                <a:sym typeface="Wingdings" pitchFamily="2" charset="2"/>
              </a:rPr>
              <a:t>thực</a:t>
            </a:r>
            <a:r>
              <a:rPr lang="en-US" sz="1600" b="1" i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600" b="1" i="1" dirty="0" err="1">
                <a:latin typeface="Times New Roman" pitchFamily="18" charset="0"/>
                <a:sym typeface="Wingdings" pitchFamily="2" charset="2"/>
              </a:rPr>
              <a:t>hiện</a:t>
            </a:r>
            <a:r>
              <a:rPr lang="en-US" sz="1600" b="1" i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600" b="1" i="1" dirty="0" err="1">
                <a:latin typeface="Times New Roman" pitchFamily="18" charset="0"/>
                <a:sym typeface="Wingdings" pitchFamily="2" charset="2"/>
              </a:rPr>
              <a:t>đúng</a:t>
            </a:r>
            <a:r>
              <a:rPr lang="en-US" sz="1600" b="1" i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600" b="1" i="1" dirty="0" err="1">
                <a:latin typeface="Times New Roman" pitchFamily="18" charset="0"/>
                <a:sym typeface="Wingdings" pitchFamily="2" charset="2"/>
              </a:rPr>
              <a:t>chủ</a:t>
            </a:r>
            <a:r>
              <a:rPr lang="en-US" sz="1600" b="1" i="1" dirty="0">
                <a:latin typeface="Times New Roman" pitchFamily="18" charset="0"/>
                <a:sym typeface="Wingdings" pitchFamily="2" charset="2"/>
              </a:rPr>
              <a:t> </a:t>
            </a:r>
          </a:p>
          <a:p>
            <a:pPr>
              <a:buFontTx/>
              <a:buChar char="-"/>
            </a:pPr>
            <a:r>
              <a:rPr lang="en-US" sz="1600" b="1" i="1" dirty="0" err="1">
                <a:latin typeface="Times New Roman" pitchFamily="18" charset="0"/>
              </a:rPr>
              <a:t>Trương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của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nhà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</a:rPr>
              <a:t>nước</a:t>
            </a:r>
            <a:r>
              <a:rPr lang="en-US" sz="1600" b="1" i="1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</a:rPr>
              <a:t>“ </a:t>
            </a:r>
            <a:r>
              <a:rPr lang="en-US" sz="2000" b="1" i="1" dirty="0" err="1">
                <a:latin typeface="Times New Roman" pitchFamily="18" charset="0"/>
              </a:rPr>
              <a:t>Sống</a:t>
            </a:r>
            <a:r>
              <a:rPr lang="en-US" sz="2000" b="1" i="1" dirty="0">
                <a:latin typeface="Times New Roman" pitchFamily="18" charset="0"/>
              </a:rPr>
              <a:t> , </a:t>
            </a:r>
            <a:r>
              <a:rPr lang="en-US" sz="2000" b="1" i="1" dirty="0" err="1">
                <a:latin typeface="Times New Roman" pitchFamily="18" charset="0"/>
              </a:rPr>
              <a:t>học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tập</a:t>
            </a:r>
            <a:r>
              <a:rPr lang="en-US" sz="2000" b="1" i="1" dirty="0">
                <a:latin typeface="Times New Roman" pitchFamily="18" charset="0"/>
              </a:rPr>
              <a:t> , </a:t>
            </a:r>
            <a:r>
              <a:rPr lang="en-US" sz="2000" b="1" i="1" dirty="0" err="1">
                <a:latin typeface="Times New Roman" pitchFamily="18" charset="0"/>
              </a:rPr>
              <a:t>làm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việc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theo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Hiến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pháp</a:t>
            </a:r>
            <a:r>
              <a:rPr lang="en-US" sz="2000" b="1" i="1" dirty="0">
                <a:latin typeface="Times New Roman" pitchFamily="18" charset="0"/>
              </a:rPr>
              <a:t> &amp; </a:t>
            </a:r>
            <a:r>
              <a:rPr lang="en-US" sz="2000" b="1" i="1" dirty="0" err="1">
                <a:latin typeface="Times New Roman" pitchFamily="18" charset="0"/>
              </a:rPr>
              <a:t>Pháp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luật</a:t>
            </a:r>
            <a:r>
              <a:rPr lang="en-US" sz="2000" b="1" i="1" dirty="0">
                <a:latin typeface="Times New Roman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0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2" grpId="1" animBg="1"/>
      <p:bldP spid="51203" grpId="0" animBg="1"/>
      <p:bldP spid="51203" grpId="1" animBg="1"/>
      <p:bldP spid="51204" grpId="0" animBg="1"/>
      <p:bldP spid="51204" grpId="1" animBg="1"/>
      <p:bldP spid="51205" grpId="0" animBg="1"/>
      <p:bldP spid="51205" grpId="1" animBg="1"/>
      <p:bldP spid="51206" grpId="0" animBg="1"/>
      <p:bldP spid="51206" grpId="1" animBg="1"/>
      <p:bldP spid="51207" grpId="0" animBg="1"/>
      <p:bldP spid="51207" grpId="1" animBg="1"/>
      <p:bldP spid="51208" grpId="0" animBg="1"/>
      <p:bldP spid="51208" grpId="1" animBg="1"/>
      <p:bldP spid="51209" grpId="0"/>
      <p:bldP spid="51209" grpId="1"/>
      <p:bldP spid="51210" grpId="0"/>
      <p:bldP spid="51210" grpId="1"/>
      <p:bldP spid="51211" grpId="0"/>
      <p:bldP spid="51211" grpId="1"/>
      <p:bldP spid="51212" grpId="0" animBg="1"/>
      <p:bldP spid="51212" grpId="1" animBg="1"/>
      <p:bldP spid="51213" grpId="0" animBg="1"/>
      <p:bldP spid="51213" grpId="1" animBg="1"/>
      <p:bldP spid="51214" grpId="0" animBg="1"/>
      <p:bldP spid="512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43888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smtClean="0">
                <a:latin typeface="Times New Roman"/>
              </a:rPr>
              <a:t>TÌM HIỂU VIỆC BAN HÀNH, SỬA </a:t>
            </a:r>
            <a:br>
              <a:rPr lang="en-US" sz="3600" b="1" u="sng" smtClean="0">
                <a:latin typeface="Times New Roman"/>
              </a:rPr>
            </a:br>
            <a:r>
              <a:rPr lang="en-US" sz="3600" b="1" u="sng" smtClean="0">
                <a:latin typeface="Times New Roman"/>
              </a:rPr>
              <a:t>ĐỔI HIẾN PHÁP</a:t>
            </a:r>
            <a:endParaRPr lang="en-US" sz="3600" b="1" smtClean="0">
              <a:latin typeface="Times New Roman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800" y="2286000"/>
            <a:ext cx="8610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Hiến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pháp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1992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:</a:t>
            </a:r>
            <a:b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</a:br>
            <a:r>
              <a:rPr lang="en-US" sz="28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Điều</a:t>
            </a:r>
            <a:r>
              <a:rPr lang="en-US" sz="2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83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: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Quốc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hội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là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cơ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quan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cao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nhất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của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nhân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dân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cơ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quan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quyền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lực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nhà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n</a:t>
            </a:r>
            <a:r>
              <a:rPr lang="vi-V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ư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ớc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cao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nhất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của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n</a:t>
            </a:r>
            <a:r>
              <a:rPr lang="vi-V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ư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ớc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CHXHCN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Việt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Nam.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Quốc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hội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là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c</a:t>
            </a:r>
            <a:r>
              <a:rPr lang="vi-V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ơ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quan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cao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nhất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có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quyền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lập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Hiến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và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lập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Pháp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.</a:t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</a:br>
            <a:r>
              <a:rPr lang="en-US" sz="28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Điều</a:t>
            </a:r>
            <a:r>
              <a:rPr lang="en-US" sz="2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147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: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Chỉ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có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Quốc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hội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mới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có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quyền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sửa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vi-V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ổi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Hiến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pháp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.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Việc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sửa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vi-V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ổi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Hiến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pháp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phải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vi-V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đư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ợc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ít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nhất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là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2/3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tổng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số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vi-V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ại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biểu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Quốc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hội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biểu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quyết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tán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thành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latin typeface="VNI Times" pitchFamily="2" charset="0"/>
                <a:ea typeface="Tahoma" pitchFamily="34" charset="0"/>
                <a:cs typeface="Times New Roman" pitchFamily="18" charset="0"/>
              </a:rPr>
              <a:t>Giôùi</a:t>
            </a:r>
            <a:r>
              <a:rPr lang="en-US" sz="3200" b="1" dirty="0">
                <a:latin typeface="VNI Times" pitchFamily="2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VNI Times" pitchFamily="2" charset="0"/>
                <a:ea typeface="Tahoma" pitchFamily="34" charset="0"/>
                <a:cs typeface="Times New Roman" pitchFamily="18" charset="0"/>
              </a:rPr>
              <a:t>thieäu</a:t>
            </a:r>
            <a:r>
              <a:rPr lang="en-US" sz="3200" b="1" dirty="0">
                <a:latin typeface="VNI Times" pitchFamily="2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VNI Times" pitchFamily="2" charset="0"/>
                <a:ea typeface="Tahoma" pitchFamily="34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VNI Times" pitchFamily="2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VNI Times" pitchFamily="2" charset="0"/>
                <a:ea typeface="Tahoma" pitchFamily="34" charset="0"/>
                <a:cs typeface="Times New Roman" pitchFamily="18" charset="0"/>
              </a:rPr>
              <a:t>töï</a:t>
            </a:r>
            <a:r>
              <a:rPr lang="en-US" sz="3200" b="1" dirty="0">
                <a:latin typeface="VNI Times" pitchFamily="2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VNI Times" pitchFamily="2" charset="0"/>
                <a:ea typeface="Tahoma" pitchFamily="34" charset="0"/>
                <a:cs typeface="Times New Roman" pitchFamily="18" charset="0"/>
              </a:rPr>
              <a:t>thuû</a:t>
            </a:r>
            <a:r>
              <a:rPr lang="en-US" sz="3200" b="1" dirty="0">
                <a:latin typeface="VNI Times" pitchFamily="2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VNI Times" pitchFamily="2" charset="0"/>
                <a:ea typeface="Tahoma" pitchFamily="34" charset="0"/>
                <a:cs typeface="Times New Roman" pitchFamily="18" charset="0"/>
              </a:rPr>
              <a:t>tuïc</a:t>
            </a:r>
            <a:r>
              <a:rPr lang="en-US" sz="3200" b="1" dirty="0">
                <a:latin typeface="VNI Times" pitchFamily="2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VNI Times" pitchFamily="2" charset="0"/>
                <a:ea typeface="Tahoma" pitchFamily="34" charset="0"/>
                <a:cs typeface="Times New Roman" pitchFamily="18" charset="0"/>
              </a:rPr>
              <a:t>ñaëc</a:t>
            </a:r>
            <a:r>
              <a:rPr lang="en-US" sz="3200" b="1" dirty="0">
                <a:latin typeface="VNI Times" pitchFamily="2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VNI Times" pitchFamily="2" charset="0"/>
                <a:ea typeface="Tahoma" pitchFamily="34" charset="0"/>
                <a:cs typeface="Times New Roman" pitchFamily="18" charset="0"/>
              </a:rPr>
              <a:t>bieät</a:t>
            </a:r>
            <a:r>
              <a:rPr lang="en-US" sz="3200" b="1" dirty="0">
                <a:latin typeface="VNI Times" pitchFamily="2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VNI Times" pitchFamily="2" charset="0"/>
                <a:ea typeface="Tahoma" pitchFamily="34" charset="0"/>
                <a:cs typeface="Times New Roman" pitchFamily="18" charset="0"/>
              </a:rPr>
              <a:t>xaây</a:t>
            </a:r>
            <a:r>
              <a:rPr lang="en-US" sz="3200" b="1" dirty="0">
                <a:latin typeface="VNI Times" pitchFamily="2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VNI Times" pitchFamily="2" charset="0"/>
                <a:ea typeface="Tahoma" pitchFamily="34" charset="0"/>
                <a:cs typeface="Times New Roman" pitchFamily="18" charset="0"/>
              </a:rPr>
              <a:t>döïng</a:t>
            </a:r>
            <a:r>
              <a:rPr lang="en-US" sz="3200" b="1" dirty="0">
                <a:latin typeface="VNI Times" pitchFamily="2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VNI Times" pitchFamily="2" charset="0"/>
                <a:ea typeface="Tahoma" pitchFamily="34" charset="0"/>
                <a:cs typeface="Times New Roman" pitchFamily="18" charset="0"/>
              </a:rPr>
              <a:t>Hieáp</a:t>
            </a:r>
            <a:r>
              <a:rPr lang="en-US" sz="3200" b="1" dirty="0">
                <a:latin typeface="VNI Times" pitchFamily="2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VNI Times" pitchFamily="2" charset="0"/>
                <a:ea typeface="Tahoma" pitchFamily="34" charset="0"/>
                <a:cs typeface="Times New Roman" pitchFamily="18" charset="0"/>
              </a:rPr>
              <a:t>phaùp</a:t>
            </a:r>
            <a:endParaRPr lang="en-US" sz="3200" b="1" dirty="0">
              <a:latin typeface="VNI Times" pitchFamily="2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0" y="17526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u="sng" dirty="0" err="1">
                <a:latin typeface="VNI Times" pitchFamily="2" charset="0"/>
              </a:rPr>
              <a:t>Giai</a:t>
            </a:r>
            <a:r>
              <a:rPr lang="en-US" sz="2400" i="1" u="sng" dirty="0">
                <a:latin typeface="VNI Times" pitchFamily="2" charset="0"/>
              </a:rPr>
              <a:t> </a:t>
            </a:r>
            <a:r>
              <a:rPr lang="en-US" sz="2400" i="1" u="sng" dirty="0" err="1">
                <a:latin typeface="VNI Times" pitchFamily="2" charset="0"/>
              </a:rPr>
              <a:t>ñoaïn</a:t>
            </a:r>
            <a:r>
              <a:rPr lang="en-US" sz="2400" i="1" u="sng" dirty="0">
                <a:latin typeface="VNI Times" pitchFamily="2" charset="0"/>
              </a:rPr>
              <a:t> I:</a:t>
            </a:r>
            <a:r>
              <a:rPr lang="en-US" sz="2400" i="1" dirty="0">
                <a:latin typeface="VNI Times" pitchFamily="2" charset="0"/>
              </a:rPr>
              <a:t> 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Ñöa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ra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saùng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quyeàn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laäp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Hieán</a:t>
            </a:r>
            <a:r>
              <a:rPr lang="en-US" sz="2400" dirty="0">
                <a:latin typeface="VNI Times" pitchFamily="2" charset="0"/>
              </a:rPr>
              <a:t>, </a:t>
            </a:r>
            <a:r>
              <a:rPr lang="en-US" sz="2400" dirty="0" err="1">
                <a:latin typeface="VNI Times" pitchFamily="2" charset="0"/>
              </a:rPr>
              <a:t>töùc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laø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giai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ñoaïn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xaùc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laäp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söï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caàn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thieát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phaûi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xaây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döïng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hoaëc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söûa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ñoåi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Hieán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phaùp</a:t>
            </a:r>
            <a:r>
              <a:rPr lang="en-US" sz="2400" dirty="0">
                <a:latin typeface="VNI Times" pitchFamily="2" charset="0"/>
              </a:rPr>
              <a:t>. 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u="sng" dirty="0" err="1">
                <a:latin typeface="VNI Times" pitchFamily="2" charset="0"/>
              </a:rPr>
              <a:t>Giai</a:t>
            </a:r>
            <a:r>
              <a:rPr lang="en-US" sz="2400" i="1" u="sng" dirty="0">
                <a:latin typeface="VNI Times" pitchFamily="2" charset="0"/>
              </a:rPr>
              <a:t> </a:t>
            </a:r>
            <a:r>
              <a:rPr lang="en-US" sz="2400" i="1" u="sng" dirty="0" err="1">
                <a:latin typeface="VNI Times" pitchFamily="2" charset="0"/>
              </a:rPr>
              <a:t>ñoaïn</a:t>
            </a:r>
            <a:r>
              <a:rPr lang="en-US" sz="2400" i="1" u="sng" dirty="0">
                <a:latin typeface="VNI Times" pitchFamily="2" charset="0"/>
              </a:rPr>
              <a:t> II:</a:t>
            </a:r>
            <a:r>
              <a:rPr lang="en-US" sz="2400" i="1" dirty="0">
                <a:latin typeface="VNI Times" pitchFamily="2" charset="0"/>
              </a:rPr>
              <a:t> </a:t>
            </a:r>
            <a:r>
              <a:rPr lang="en-US" sz="2400" i="1" dirty="0" err="1">
                <a:latin typeface="VNI Times" pitchFamily="2" charset="0"/>
              </a:rPr>
              <a:t>L</a:t>
            </a:r>
            <a:r>
              <a:rPr lang="en-US" sz="2400" dirty="0" err="1">
                <a:latin typeface="VNI Times" pitchFamily="2" charset="0"/>
              </a:rPr>
              <a:t>aø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giai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ñoaïn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soaïn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thaûo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baûn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döï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thaûo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Hieán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phaùp</a:t>
            </a:r>
            <a:r>
              <a:rPr lang="en-US" sz="2400" dirty="0">
                <a:latin typeface="VNI Times" pitchFamily="2" charset="0"/>
              </a:rPr>
              <a:t>.  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0" y="35814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u="sng" dirty="0" err="1">
                <a:latin typeface="VNI Times" pitchFamily="2" charset="0"/>
              </a:rPr>
              <a:t>Giai</a:t>
            </a:r>
            <a:r>
              <a:rPr lang="en-US" sz="2400" i="1" u="sng" dirty="0">
                <a:latin typeface="VNI Times" pitchFamily="2" charset="0"/>
              </a:rPr>
              <a:t> </a:t>
            </a:r>
            <a:r>
              <a:rPr lang="en-US" sz="2400" i="1" u="sng" dirty="0" err="1">
                <a:latin typeface="VNI Times" pitchFamily="2" charset="0"/>
              </a:rPr>
              <a:t>ñoaïn</a:t>
            </a:r>
            <a:r>
              <a:rPr lang="en-US" sz="2400" i="1" u="sng" dirty="0">
                <a:latin typeface="VNI Times" pitchFamily="2" charset="0"/>
              </a:rPr>
              <a:t> III:</a:t>
            </a:r>
            <a:r>
              <a:rPr lang="en-US" sz="2400" i="1" dirty="0">
                <a:latin typeface="VNI Times" pitchFamily="2" charset="0"/>
              </a:rPr>
              <a:t> </a:t>
            </a:r>
            <a:r>
              <a:rPr lang="en-US" sz="2400" i="1" dirty="0" err="1">
                <a:latin typeface="VNI Times" pitchFamily="2" charset="0"/>
              </a:rPr>
              <a:t>Laø</a:t>
            </a:r>
            <a:r>
              <a:rPr lang="en-US" sz="2400" i="1" dirty="0">
                <a:latin typeface="VNI Times" pitchFamily="2" charset="0"/>
              </a:rPr>
              <a:t> </a:t>
            </a:r>
            <a:r>
              <a:rPr lang="en-US" sz="2400" i="1" dirty="0" err="1">
                <a:latin typeface="VNI Times" pitchFamily="2" charset="0"/>
              </a:rPr>
              <a:t>coâng</a:t>
            </a:r>
            <a:r>
              <a:rPr lang="en-US" sz="2400" i="1" dirty="0">
                <a:latin typeface="VNI Times" pitchFamily="2" charset="0"/>
              </a:rPr>
              <a:t> </a:t>
            </a:r>
            <a:r>
              <a:rPr lang="en-US" sz="2400" i="1" dirty="0" err="1">
                <a:latin typeface="VNI Times" pitchFamily="2" charset="0"/>
              </a:rPr>
              <a:t>boá</a:t>
            </a:r>
            <a:r>
              <a:rPr lang="en-US" sz="2400" i="1" dirty="0">
                <a:latin typeface="VNI Times" pitchFamily="2" charset="0"/>
              </a:rPr>
              <a:t> </a:t>
            </a:r>
            <a:r>
              <a:rPr lang="en-US" sz="2400" i="1" dirty="0" err="1">
                <a:latin typeface="VNI Times" pitchFamily="2" charset="0"/>
              </a:rPr>
              <a:t>baûn</a:t>
            </a:r>
            <a:r>
              <a:rPr lang="en-US" sz="2400" i="1" dirty="0">
                <a:latin typeface="VNI Times" pitchFamily="2" charset="0"/>
              </a:rPr>
              <a:t> </a:t>
            </a:r>
            <a:r>
              <a:rPr lang="en-US" sz="2400" i="1" dirty="0" err="1">
                <a:latin typeface="VNI Times" pitchFamily="2" charset="0"/>
              </a:rPr>
              <a:t>döï</a:t>
            </a:r>
            <a:r>
              <a:rPr lang="en-US" sz="2400" i="1" dirty="0">
                <a:latin typeface="VNI Times" pitchFamily="2" charset="0"/>
              </a:rPr>
              <a:t> </a:t>
            </a:r>
            <a:r>
              <a:rPr lang="en-US" sz="2400" i="1" dirty="0" err="1">
                <a:latin typeface="VNI Times" pitchFamily="2" charset="0"/>
              </a:rPr>
              <a:t>thaûo</a:t>
            </a:r>
            <a:r>
              <a:rPr lang="en-US" sz="2400" i="1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roäng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raõi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vaø</a:t>
            </a:r>
            <a:r>
              <a:rPr lang="en-US" sz="2400" dirty="0">
                <a:latin typeface="VNI Times" pitchFamily="2" charset="0"/>
              </a:rPr>
              <a:t>  </a:t>
            </a:r>
            <a:r>
              <a:rPr lang="en-US" sz="2400" dirty="0" err="1">
                <a:latin typeface="VNI Times" pitchFamily="2" charset="0"/>
              </a:rPr>
              <a:t>toå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chöùc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ñeå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taàng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lôùp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nhaân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daân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ñoùng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goùp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yù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kieán</a:t>
            </a:r>
            <a:r>
              <a:rPr lang="en-US" sz="2400" dirty="0">
                <a:latin typeface="VNI Times" pitchFamily="2" charset="0"/>
              </a:rPr>
              <a:t>.</a:t>
            </a:r>
            <a:r>
              <a:rPr lang="en-US" dirty="0">
                <a:latin typeface="VNI Times" pitchFamily="2" charset="0"/>
              </a:rPr>
              <a:t> 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0" y="4572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u="sng" dirty="0" err="1">
                <a:latin typeface="VNI Times" pitchFamily="2" charset="0"/>
              </a:rPr>
              <a:t>Giai</a:t>
            </a:r>
            <a:r>
              <a:rPr lang="en-US" sz="2400" i="1" u="sng" dirty="0">
                <a:latin typeface="VNI Times" pitchFamily="2" charset="0"/>
              </a:rPr>
              <a:t> </a:t>
            </a:r>
            <a:r>
              <a:rPr lang="en-US" sz="2400" i="1" u="sng" dirty="0" err="1">
                <a:latin typeface="VNI Times" pitchFamily="2" charset="0"/>
              </a:rPr>
              <a:t>ñoaïn</a:t>
            </a:r>
            <a:r>
              <a:rPr lang="en-US" sz="2400" i="1" u="sng" dirty="0">
                <a:latin typeface="VNI Times" pitchFamily="2" charset="0"/>
              </a:rPr>
              <a:t> IV:</a:t>
            </a:r>
            <a:r>
              <a:rPr lang="en-US" sz="2400" i="1" dirty="0">
                <a:latin typeface="VNI Times" pitchFamily="2" charset="0"/>
              </a:rPr>
              <a:t> </a:t>
            </a:r>
            <a:r>
              <a:rPr lang="en-US" sz="2400" i="1" dirty="0" err="1">
                <a:latin typeface="VNI Times" pitchFamily="2" charset="0"/>
              </a:rPr>
              <a:t>Laø</a:t>
            </a:r>
            <a:r>
              <a:rPr lang="en-US" sz="2400" i="1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giai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ñoaïn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thaûo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luaän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thoâng</a:t>
            </a:r>
            <a:r>
              <a:rPr lang="en-US" sz="2400" dirty="0">
                <a:latin typeface="VNI Times" pitchFamily="2" charset="0"/>
              </a:rPr>
              <a:t> qua </a:t>
            </a:r>
            <a:r>
              <a:rPr lang="en-US" sz="2400" dirty="0" err="1">
                <a:latin typeface="VNI Times" pitchFamily="2" charset="0"/>
              </a:rPr>
              <a:t>Hieán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phaùp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taïi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Quoác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hoäi</a:t>
            </a:r>
            <a:r>
              <a:rPr lang="en-US" sz="2400" dirty="0">
                <a:latin typeface="VNI Times" pitchFamily="2" charset="0"/>
              </a:rPr>
              <a:t>, </a:t>
            </a:r>
            <a:r>
              <a:rPr lang="en-US" sz="2400" dirty="0" err="1">
                <a:latin typeface="VNI Times" pitchFamily="2" charset="0"/>
              </a:rPr>
              <a:t>döï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thaûo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hieán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phaùp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ñöôïc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Quoác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hoäi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thoâng</a:t>
            </a:r>
            <a:r>
              <a:rPr lang="en-US" sz="2400" dirty="0">
                <a:latin typeface="VNI Times" pitchFamily="2" charset="0"/>
              </a:rPr>
              <a:t> qua </a:t>
            </a:r>
            <a:r>
              <a:rPr lang="en-US" sz="2400" dirty="0" err="1">
                <a:latin typeface="VNI Times" pitchFamily="2" charset="0"/>
              </a:rPr>
              <a:t>phaûi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coù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ít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nhaát</a:t>
            </a:r>
            <a:r>
              <a:rPr lang="en-US" sz="2400" dirty="0">
                <a:latin typeface="VNI Times" pitchFamily="2" charset="0"/>
              </a:rPr>
              <a:t> 2/3 </a:t>
            </a:r>
            <a:r>
              <a:rPr lang="en-US" sz="2400" dirty="0" err="1">
                <a:latin typeface="VNI Times" pitchFamily="2" charset="0"/>
              </a:rPr>
              <a:t>soá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ñaïi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bieåu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coù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maët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ñoàng</a:t>
            </a:r>
            <a:r>
              <a:rPr lang="en-US" sz="2400" dirty="0">
                <a:latin typeface="VNI Times" pitchFamily="2" charset="0"/>
              </a:rPr>
              <a:t> </a:t>
            </a:r>
            <a:r>
              <a:rPr lang="en-US" sz="2400" dirty="0" err="1">
                <a:latin typeface="VNI Times" pitchFamily="2" charset="0"/>
              </a:rPr>
              <a:t>yù</a:t>
            </a:r>
            <a:r>
              <a:rPr lang="en-US" sz="2400" dirty="0">
                <a:latin typeface="VNI Times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/>
      <p:bldP spid="137223" grpId="0"/>
      <p:bldP spid="137224" grpId="0"/>
      <p:bldP spid="137225" grpId="0"/>
      <p:bldP spid="1372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2471</Words>
  <Application>Microsoft Office PowerPoint</Application>
  <PresentationFormat>On-screen Show (4:3)</PresentationFormat>
  <Paragraphs>331</Paragraphs>
  <Slides>50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 </vt:lpstr>
      <vt:lpstr>Slide 3</vt:lpstr>
      <vt:lpstr>Slide 4</vt:lpstr>
      <vt:lpstr>Slide 5</vt:lpstr>
      <vt:lpstr>Slide 6</vt:lpstr>
      <vt:lpstr>Slide 7</vt:lpstr>
      <vt:lpstr>TÌM HIỂU VIỆC BAN HÀNH, SỬA  ĐỔI HIẾN PHÁP</vt:lpstr>
      <vt:lpstr>Slide 9</vt:lpstr>
      <vt:lpstr>Slide 10</vt:lpstr>
      <vt:lpstr>Slide 11</vt:lpstr>
      <vt:lpstr>BT 2:  Cơ quan nào ( Quoác hoäi, Boä GD&amp;ĐT, Boä keá hoaïch vaø ñaàu tö, Chính phuû, Boä tài chính, Trung ương Đoàn Thanh niên Coäng saûn Hoà Chí Minh ) coù thaåm quyeàn ban haønh caùc vaên baûn sau: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* CHUAÅN BÒ ÔÛ NHAØ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binhminhpc84</dc:creator>
  <cp:lastModifiedBy>binhminhpc84</cp:lastModifiedBy>
  <cp:revision>10</cp:revision>
  <dcterms:created xsi:type="dcterms:W3CDTF">2015-03-17T03:56:02Z</dcterms:created>
  <dcterms:modified xsi:type="dcterms:W3CDTF">2015-03-17T06:15:32Z</dcterms:modified>
</cp:coreProperties>
</file>